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60" r:id="rId3"/>
    <p:sldId id="314" r:id="rId4"/>
    <p:sldId id="315" r:id="rId5"/>
    <p:sldId id="317" r:id="rId6"/>
    <p:sldId id="318" r:id="rId7"/>
    <p:sldId id="353" r:id="rId8"/>
    <p:sldId id="320" r:id="rId9"/>
    <p:sldId id="323" r:id="rId10"/>
    <p:sldId id="355" r:id="rId11"/>
    <p:sldId id="356" r:id="rId12"/>
    <p:sldId id="357" r:id="rId13"/>
    <p:sldId id="358" r:id="rId14"/>
    <p:sldId id="359" r:id="rId15"/>
    <p:sldId id="360" r:id="rId16"/>
    <p:sldId id="361" r:id="rId17"/>
    <p:sldId id="327" r:id="rId18"/>
    <p:sldId id="328" r:id="rId19"/>
    <p:sldId id="362" r:id="rId20"/>
    <p:sldId id="341" r:id="rId21"/>
    <p:sldId id="344" r:id="rId22"/>
    <p:sldId id="363" r:id="rId23"/>
    <p:sldId id="364" r:id="rId24"/>
    <p:sldId id="346" r:id="rId25"/>
    <p:sldId id="347" r:id="rId26"/>
    <p:sldId id="338" r:id="rId27"/>
    <p:sldId id="335" r:id="rId28"/>
    <p:sldId id="365" r:id="rId29"/>
    <p:sldId id="339" r:id="rId30"/>
    <p:sldId id="348" r:id="rId31"/>
    <p:sldId id="349" r:id="rId32"/>
    <p:sldId id="351" r:id="rId33"/>
    <p:sldId id="285" r:id="rId34"/>
  </p:sldIdLst>
  <p:sldSz cx="9144000" cy="6858000" type="screen4x3"/>
  <p:notesSz cx="6858000" cy="9144000"/>
  <p:custDataLst>
    <p:tags r:id="rId37"/>
  </p:custDataLst>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81" userDrawn="1">
          <p15:clr>
            <a:srgbClr val="A4A3A4"/>
          </p15:clr>
        </p15:guide>
        <p15:guide id="2" orient="horz" pos="4110" userDrawn="1">
          <p15:clr>
            <a:srgbClr val="A4A3A4"/>
          </p15:clr>
        </p15:guide>
        <p15:guide id="3" pos="5541">
          <p15:clr>
            <a:srgbClr val="A4A3A4"/>
          </p15:clr>
        </p15:guide>
        <p15:guide id="4" pos="385" userDrawn="1">
          <p15:clr>
            <a:srgbClr val="A4A3A4"/>
          </p15:clr>
        </p15:guide>
        <p15:guide id="5"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80"/>
    <a:srgbClr val="040000"/>
    <a:srgbClr val="D22F7B"/>
    <a:srgbClr val="CC006A"/>
    <a:srgbClr val="9E9088"/>
    <a:srgbClr val="2A2522"/>
    <a:srgbClr val="FBF3F3"/>
    <a:srgbClr val="8F8B89"/>
    <a:srgbClr val="B6B0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5"/>
    <p:restoredTop sz="51399"/>
  </p:normalViewPr>
  <p:slideViewPr>
    <p:cSldViewPr snapToObjects="1" showGuides="1">
      <p:cViewPr varScale="1">
        <p:scale>
          <a:sx n="57" d="100"/>
          <a:sy n="57" d="100"/>
        </p:scale>
        <p:origin x="3152" y="160"/>
      </p:cViewPr>
      <p:guideLst>
        <p:guide orient="horz" pos="981"/>
        <p:guide orient="horz" pos="4110"/>
        <p:guide pos="5541"/>
        <p:guide pos="385"/>
        <p:guide pos="204"/>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7"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98182173-EC4A-AB46-8CFF-B6CBB5F26BE9}" type="datetimeFigureOut">
              <a:rPr lang="en-US" altLang="en-US"/>
              <a:pPr>
                <a:defRPr/>
              </a:pPr>
              <a:t>8/2/17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795568E8-E9DB-3744-A240-0784EC692EAF}" type="slidenum">
              <a:rPr lang="en-US" altLang="en-US"/>
              <a:pPr>
                <a:defRPr/>
              </a:pPr>
              <a:t>‹#›</a:t>
            </a:fld>
            <a:endParaRPr lang="en-US" altLang="en-US"/>
          </a:p>
        </p:txBody>
      </p:sp>
    </p:spTree>
    <p:extLst>
      <p:ext uri="{BB962C8B-B14F-4D97-AF65-F5344CB8AC3E}">
        <p14:creationId xmlns:p14="http://schemas.microsoft.com/office/powerpoint/2010/main" val="1465846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4241E437-7E39-004B-BA6F-E39AEBAB5FE1}" type="datetimeFigureOut">
              <a:rPr lang="en-US" altLang="en-US"/>
              <a:pPr>
                <a:defRPr/>
              </a:pPr>
              <a:t>8/2/17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9B563A1F-F7A0-1E46-AFE6-E14815818D20}" type="slidenum">
              <a:rPr lang="en-US" altLang="en-US"/>
              <a:pPr>
                <a:defRPr/>
              </a:pPr>
              <a:t>‹#›</a:t>
            </a:fld>
            <a:endParaRPr lang="en-US" altLang="en-US"/>
          </a:p>
        </p:txBody>
      </p:sp>
    </p:spTree>
    <p:extLst>
      <p:ext uri="{BB962C8B-B14F-4D97-AF65-F5344CB8AC3E}">
        <p14:creationId xmlns:p14="http://schemas.microsoft.com/office/powerpoint/2010/main" val="13470883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bitbucket.org/backbase/training-cxp-f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bitbucket.org/backbase/training-cxp-f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bitbucket.org/backbase/training-cxp-f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563A1F-F7A0-1E46-AFE6-E14815818D20}" type="slidenum">
              <a:rPr lang="en-US" altLang="en-US" smtClean="0"/>
              <a:pPr>
                <a:defRPr/>
              </a:pPr>
              <a:t>1</a:t>
            </a:fld>
            <a:endParaRPr lang="en-US" altLang="en-US"/>
          </a:p>
        </p:txBody>
      </p:sp>
    </p:spTree>
    <p:extLst>
      <p:ext uri="{BB962C8B-B14F-4D97-AF65-F5344CB8AC3E}">
        <p14:creationId xmlns:p14="http://schemas.microsoft.com/office/powerpoint/2010/main" val="1781430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10</a:t>
            </a:fld>
            <a:endParaRPr lang="en-US" altLang="en-US"/>
          </a:p>
        </p:txBody>
      </p:sp>
    </p:spTree>
    <p:extLst>
      <p:ext uri="{BB962C8B-B14F-4D97-AF65-F5344CB8AC3E}">
        <p14:creationId xmlns:p14="http://schemas.microsoft.com/office/powerpoint/2010/main" val="115112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11</a:t>
            </a:fld>
            <a:endParaRPr lang="en-US" altLang="en-US"/>
          </a:p>
        </p:txBody>
      </p:sp>
    </p:spTree>
    <p:extLst>
      <p:ext uri="{BB962C8B-B14F-4D97-AF65-F5344CB8AC3E}">
        <p14:creationId xmlns:p14="http://schemas.microsoft.com/office/powerpoint/2010/main" val="125005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12</a:t>
            </a:fld>
            <a:endParaRPr lang="en-US" altLang="en-US"/>
          </a:p>
        </p:txBody>
      </p:sp>
    </p:spTree>
    <p:extLst>
      <p:ext uri="{BB962C8B-B14F-4D97-AF65-F5344CB8AC3E}">
        <p14:creationId xmlns:p14="http://schemas.microsoft.com/office/powerpoint/2010/main" val="2666012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docs.backbase.com</a:t>
            </a:r>
            <a:r>
              <a:rPr lang="en-US" dirty="0"/>
              <a:t>/extranet/technical-docs/collection-retail/2.3.0/widget-bb-product-summary-</a:t>
            </a:r>
            <a:r>
              <a:rPr lang="en-US" dirty="0" err="1"/>
              <a:t>ng.html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13</a:t>
            </a:fld>
            <a:endParaRPr lang="en-US" altLang="en-US"/>
          </a:p>
        </p:txBody>
      </p:sp>
    </p:spTree>
    <p:extLst>
      <p:ext uri="{BB962C8B-B14F-4D97-AF65-F5344CB8AC3E}">
        <p14:creationId xmlns:p14="http://schemas.microsoft.com/office/powerpoint/2010/main" val="875929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14</a:t>
            </a:fld>
            <a:endParaRPr lang="en-US" altLang="en-US"/>
          </a:p>
        </p:txBody>
      </p:sp>
    </p:spTree>
    <p:extLst>
      <p:ext uri="{BB962C8B-B14F-4D97-AF65-F5344CB8AC3E}">
        <p14:creationId xmlns:p14="http://schemas.microsoft.com/office/powerpoint/2010/main" val="334352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point where you must switch to the repository:</a:t>
            </a:r>
          </a:p>
          <a:p>
            <a:endParaRPr lang="en-US" baseline="0" dirty="0"/>
          </a:p>
          <a:p>
            <a:r>
              <a:rPr lang="en-US" sz="1200" b="1" i="0" kern="1200" dirty="0">
                <a:solidFill>
                  <a:schemeClr val="tx1"/>
                </a:solidFill>
                <a:effectLst/>
                <a:latin typeface="+mn-lt"/>
                <a:ea typeface="ＭＳ Ｐゴシック" charset="0"/>
                <a:cs typeface="ＭＳ Ｐゴシック" charset="0"/>
              </a:rPr>
              <a:t>Repository URL</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3"/>
              </a:rPr>
              <a:t>https://bitbucket.org/backbase/training-cxp-fe</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order to have access to the training repository use the following credentials:</a:t>
            </a:r>
          </a:p>
          <a:p>
            <a:r>
              <a:rPr lang="en-US" sz="1200" b="1" i="0" kern="1200" dirty="0">
                <a:solidFill>
                  <a:schemeClr val="tx1"/>
                </a:solidFill>
                <a:effectLst/>
                <a:latin typeface="+mn-lt"/>
                <a:ea typeface="ＭＳ Ｐゴシック" charset="0"/>
                <a:cs typeface="ＭＳ Ｐゴシック" charset="0"/>
              </a:rPr>
              <a:t>User:</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training@backbase.com</a:t>
            </a:r>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Password:</a:t>
            </a:r>
            <a:r>
              <a:rPr lang="en-US" sz="1200" b="0" i="0" kern="1200" dirty="0">
                <a:solidFill>
                  <a:schemeClr val="tx1"/>
                </a:solidFill>
                <a:effectLst/>
                <a:latin typeface="+mn-lt"/>
                <a:ea typeface="ＭＳ Ｐゴシック" charset="0"/>
                <a:cs typeface="ＭＳ Ｐゴシック" charset="0"/>
              </a:rPr>
              <a:t> b4ckb4s3-tr41n1ng</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15</a:t>
            </a:fld>
            <a:endParaRPr lang="en-US" altLang="en-US"/>
          </a:p>
        </p:txBody>
      </p:sp>
    </p:spTree>
    <p:extLst>
      <p:ext uri="{BB962C8B-B14F-4D97-AF65-F5344CB8AC3E}">
        <p14:creationId xmlns:p14="http://schemas.microsoft.com/office/powerpoint/2010/main" val="1328588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16</a:t>
            </a:fld>
            <a:endParaRPr lang="en-US" altLang="en-US"/>
          </a:p>
        </p:txBody>
      </p:sp>
    </p:spTree>
    <p:extLst>
      <p:ext uri="{BB962C8B-B14F-4D97-AF65-F5344CB8AC3E}">
        <p14:creationId xmlns:p14="http://schemas.microsoft.com/office/powerpoint/2010/main" val="38859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17</a:t>
            </a:fld>
            <a:endParaRPr lang="en-US" altLang="en-US"/>
          </a:p>
        </p:txBody>
      </p:sp>
    </p:spTree>
    <p:extLst>
      <p:ext uri="{BB962C8B-B14F-4D97-AF65-F5344CB8AC3E}">
        <p14:creationId xmlns:p14="http://schemas.microsoft.com/office/powerpoint/2010/main" val="575702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viewHint</a:t>
            </a:r>
            <a:r>
              <a:rPr lang="en-US" b="1" baseline="0" dirty="0"/>
              <a:t> </a:t>
            </a:r>
            <a:r>
              <a:rPr lang="en-US" b="1" baseline="0" dirty="0" smtClean="0"/>
              <a:t>attribute</a:t>
            </a:r>
          </a:p>
          <a:p>
            <a:endParaRPr lang="en-US" b="1" baseline="0" dirty="0" smtClean="0"/>
          </a:p>
          <a:p>
            <a:r>
              <a:rPr lang="en-US" b="1" baseline="0" dirty="0" smtClean="0"/>
              <a:t>EXPOSES PREFERENCES </a:t>
            </a:r>
            <a:r>
              <a:rPr lang="mr-IN" b="1" baseline="0" dirty="0" smtClean="0"/>
              <a:t>–</a:t>
            </a:r>
            <a:r>
              <a:rPr lang="en-US" b="1" baseline="0" dirty="0" smtClean="0"/>
              <a:t> ALLOWS FOR PERSONALIZATION</a:t>
            </a:r>
            <a:endParaRPr lang="en-US" b="1" baseline="0" dirty="0"/>
          </a:p>
          <a:p>
            <a:endParaRPr lang="en-US" b="1" baseline="0" dirty="0"/>
          </a:p>
          <a:p>
            <a:r>
              <a:rPr lang="en-US" b="0" baseline="0" dirty="0"/>
              <a:t>- We are not going to talk about the fact there is 4</a:t>
            </a:r>
            <a:r>
              <a:rPr lang="en-US" b="0" baseline="30000" dirty="0"/>
              <a:t>th</a:t>
            </a:r>
            <a:r>
              <a:rPr lang="en-US" b="0" baseline="0" dirty="0"/>
              <a:t> part (order) because it’s not working. (https://</a:t>
            </a:r>
            <a:r>
              <a:rPr lang="en-US" b="0" baseline="0" dirty="0" err="1"/>
              <a:t>backbase.atlassian.net</a:t>
            </a:r>
            <a:r>
              <a:rPr lang="en-US" b="0" baseline="0" dirty="0"/>
              <a:t>/browse/MAINT-4424)</a:t>
            </a:r>
          </a:p>
          <a:p>
            <a:endParaRPr lang="en-US" b="0" baseline="0" dirty="0"/>
          </a:p>
          <a:p>
            <a:pPr marL="171450" indent="-171450">
              <a:buFontTx/>
              <a:buChar char="-"/>
            </a:pPr>
            <a:r>
              <a:rPr lang="en-US" b="0" baseline="0" dirty="0"/>
              <a:t>The order of the attributes may vary without altering the final result</a:t>
            </a:r>
          </a:p>
          <a:p>
            <a:pPr marL="171450" indent="-171450">
              <a:buFontTx/>
              <a:buChar char="-"/>
            </a:pPr>
            <a:endParaRPr lang="en-US" b="0" baseline="0" dirty="0"/>
          </a:p>
          <a:p>
            <a:pPr marL="171450" indent="-171450">
              <a:buFontTx/>
              <a:buChar char="-"/>
            </a:pPr>
            <a:r>
              <a:rPr lang="en-US" b="0" baseline="0" dirty="0"/>
              <a:t>The mentioned reference is this one: https://</a:t>
            </a:r>
            <a:r>
              <a:rPr lang="en-US" b="0" baseline="0" dirty="0" err="1"/>
              <a:t>my.backbase.com</a:t>
            </a:r>
            <a:r>
              <a:rPr lang="en-US" b="0" baseline="0" dirty="0"/>
              <a:t>/docs/product-documentation/documentation//portal/5.6.3/</a:t>
            </a:r>
            <a:r>
              <a:rPr lang="en-US" b="0" baseline="0" dirty="0" err="1"/>
              <a:t>xsd_portalservices_propertytype.html</a:t>
            </a:r>
            <a:endParaRPr lang="en-US" b="0"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18</a:t>
            </a:fld>
            <a:endParaRPr lang="en-US" altLang="en-US"/>
          </a:p>
        </p:txBody>
      </p:sp>
    </p:spTree>
    <p:extLst>
      <p:ext uri="{BB962C8B-B14F-4D97-AF65-F5344CB8AC3E}">
        <p14:creationId xmlns:p14="http://schemas.microsoft.com/office/powerpoint/2010/main" val="1719141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point where you must switch to the repository:</a:t>
            </a:r>
          </a:p>
          <a:p>
            <a:endParaRPr lang="en-US" baseline="0" dirty="0"/>
          </a:p>
          <a:p>
            <a:r>
              <a:rPr lang="en-US" sz="1200" b="1" i="0" kern="1200" dirty="0">
                <a:solidFill>
                  <a:schemeClr val="tx1"/>
                </a:solidFill>
                <a:effectLst/>
                <a:latin typeface="+mn-lt"/>
                <a:ea typeface="ＭＳ Ｐゴシック" charset="0"/>
                <a:cs typeface="ＭＳ Ｐゴシック" charset="0"/>
              </a:rPr>
              <a:t>Repository URL</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3"/>
              </a:rPr>
              <a:t>https://bitbucket.org/backbase/training-cxp-fe</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order to have access to the training repository use the following credentials:</a:t>
            </a:r>
          </a:p>
          <a:p>
            <a:r>
              <a:rPr lang="en-US" sz="1200" b="1" i="0" kern="1200" dirty="0">
                <a:solidFill>
                  <a:schemeClr val="tx1"/>
                </a:solidFill>
                <a:effectLst/>
                <a:latin typeface="+mn-lt"/>
                <a:ea typeface="ＭＳ Ｐゴシック" charset="0"/>
                <a:cs typeface="ＭＳ Ｐゴシック" charset="0"/>
              </a:rPr>
              <a:t>User:</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training@backbase.com</a:t>
            </a:r>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Password:</a:t>
            </a:r>
            <a:r>
              <a:rPr lang="en-US" sz="1200" b="0" i="0" kern="1200" dirty="0">
                <a:solidFill>
                  <a:schemeClr val="tx1"/>
                </a:solidFill>
                <a:effectLst/>
                <a:latin typeface="+mn-lt"/>
                <a:ea typeface="ＭＳ Ｐゴシック" charset="0"/>
                <a:cs typeface="ＭＳ Ｐゴシック" charset="0"/>
              </a:rPr>
              <a:t> b4ckb4s3-tr41n1ng</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19</a:t>
            </a:fld>
            <a:endParaRPr lang="en-US" altLang="en-US"/>
          </a:p>
        </p:txBody>
      </p:sp>
    </p:spTree>
    <p:extLst>
      <p:ext uri="{BB962C8B-B14F-4D97-AF65-F5344CB8AC3E}">
        <p14:creationId xmlns:p14="http://schemas.microsoft.com/office/powerpoint/2010/main" val="2467423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B563A1F-F7A0-1E46-AFE6-E14815818D20}" type="slidenum">
              <a:rPr lang="en-US" altLang="en-US" smtClean="0"/>
              <a:pPr>
                <a:defRPr/>
              </a:pPr>
              <a:t>2</a:t>
            </a:fld>
            <a:endParaRPr lang="en-US" altLang="en-US"/>
          </a:p>
        </p:txBody>
      </p:sp>
    </p:spTree>
    <p:extLst>
      <p:ext uri="{BB962C8B-B14F-4D97-AF65-F5344CB8AC3E}">
        <p14:creationId xmlns:p14="http://schemas.microsoft.com/office/powerpoint/2010/main" val="53794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20</a:t>
            </a:fld>
            <a:endParaRPr lang="en-US" altLang="en-US"/>
          </a:p>
        </p:txBody>
      </p:sp>
    </p:spTree>
    <p:extLst>
      <p:ext uri="{BB962C8B-B14F-4D97-AF65-F5344CB8AC3E}">
        <p14:creationId xmlns:p14="http://schemas.microsoft.com/office/powerpoint/2010/main" val="13987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21</a:t>
            </a:fld>
            <a:endParaRPr lang="en-US" altLang="en-US"/>
          </a:p>
        </p:txBody>
      </p:sp>
    </p:spTree>
    <p:extLst>
      <p:ext uri="{BB962C8B-B14F-4D97-AF65-F5344CB8AC3E}">
        <p14:creationId xmlns:p14="http://schemas.microsoft.com/office/powerpoint/2010/main" val="1808861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563A1F-F7A0-1E46-AFE6-E14815818D20}" type="slidenum">
              <a:rPr lang="en-US" altLang="en-US" smtClean="0"/>
              <a:pPr>
                <a:defRPr/>
              </a:pPr>
              <a:t>22</a:t>
            </a:fld>
            <a:endParaRPr lang="en-US" altLang="en-US"/>
          </a:p>
        </p:txBody>
      </p:sp>
    </p:spTree>
    <p:extLst>
      <p:ext uri="{BB962C8B-B14F-4D97-AF65-F5344CB8AC3E}">
        <p14:creationId xmlns:p14="http://schemas.microsoft.com/office/powerpoint/2010/main" val="230111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 / Sub explanation:</a:t>
            </a:r>
            <a:r>
              <a:rPr lang="en-US" baseline="0" dirty="0"/>
              <a:t> https://en.wikipedia.org/wiki/Publish–</a:t>
            </a:r>
            <a:r>
              <a:rPr lang="en-US" baseline="0" dirty="0" err="1"/>
              <a:t>subscribe_pattern</a:t>
            </a:r>
            <a:endParaRPr lang="en-US" baseline="0" dirty="0"/>
          </a:p>
          <a:p>
            <a:r>
              <a:rPr lang="en-US" baseline="0" dirty="0"/>
              <a:t>Backbase </a:t>
            </a:r>
            <a:r>
              <a:rPr lang="en-US" baseline="0" dirty="0" err="1"/>
              <a:t>pubsub</a:t>
            </a:r>
            <a:r>
              <a:rPr lang="en-US" baseline="0" dirty="0"/>
              <a:t> is topic-based (named, ex: </a:t>
            </a:r>
            <a:r>
              <a:rPr lang="en-US" baseline="0" dirty="0" err="1"/>
              <a:t>bb.product.selected</a:t>
            </a:r>
            <a:r>
              <a:rPr lang="en-US" baseline="0" dirty="0"/>
              <a:t>)</a:t>
            </a:r>
          </a:p>
          <a:p>
            <a:endParaRPr lang="en-US" baseline="0" dirty="0"/>
          </a:p>
          <a:p>
            <a:r>
              <a:rPr lang="en-US" baseline="0" dirty="0"/>
              <a:t>Event Bus is provided as a FBB. </a:t>
            </a:r>
          </a:p>
          <a:p>
            <a:r>
              <a:rPr lang="en-US" baseline="0" dirty="0"/>
              <a:t>http://docs.backbase.com/extranet/technical-docs/fe-building-blocks/2.3.0/lib-bb-event-bus-ng.html</a:t>
            </a:r>
          </a:p>
          <a:p>
            <a:endParaRPr lang="en-US" dirty="0"/>
          </a:p>
        </p:txBody>
      </p:sp>
      <p:sp>
        <p:nvSpPr>
          <p:cNvPr id="4" name="Slide Number Placeholder 3"/>
          <p:cNvSpPr>
            <a:spLocks noGrp="1"/>
          </p:cNvSpPr>
          <p:nvPr>
            <p:ph type="sldNum" sz="quarter" idx="10"/>
          </p:nvPr>
        </p:nvSpPr>
        <p:spPr/>
        <p:txBody>
          <a:bodyPr/>
          <a:lstStyle/>
          <a:p>
            <a:pPr>
              <a:defRPr/>
            </a:pPr>
            <a:fld id="{9B563A1F-F7A0-1E46-AFE6-E14815818D20}" type="slidenum">
              <a:rPr lang="en-US" altLang="en-US" smtClean="0"/>
              <a:pPr>
                <a:defRPr/>
              </a:pPr>
              <a:t>23</a:t>
            </a:fld>
            <a:endParaRPr lang="en-US" altLang="en-US"/>
          </a:p>
        </p:txBody>
      </p:sp>
    </p:spTree>
    <p:extLst>
      <p:ext uri="{BB962C8B-B14F-4D97-AF65-F5344CB8AC3E}">
        <p14:creationId xmlns:p14="http://schemas.microsoft.com/office/powerpoint/2010/main" val="2493254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docs.backbase.com</a:t>
            </a:r>
            <a:r>
              <a:rPr lang="en-US" dirty="0"/>
              <a:t>/extranet/technical-docs/collection-retail/2.3.0/widget-bb-product-summary-</a:t>
            </a:r>
            <a:r>
              <a:rPr lang="en-US" dirty="0" err="1"/>
              <a:t>ng.html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24</a:t>
            </a:fld>
            <a:endParaRPr lang="en-US" altLang="en-US"/>
          </a:p>
        </p:txBody>
      </p:sp>
    </p:spTree>
    <p:extLst>
      <p:ext uri="{BB962C8B-B14F-4D97-AF65-F5344CB8AC3E}">
        <p14:creationId xmlns:p14="http://schemas.microsoft.com/office/powerpoint/2010/main" val="73304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25</a:t>
            </a:fld>
            <a:endParaRPr lang="en-US" altLang="en-US"/>
          </a:p>
        </p:txBody>
      </p:sp>
    </p:spTree>
    <p:extLst>
      <p:ext uri="{BB962C8B-B14F-4D97-AF65-F5344CB8AC3E}">
        <p14:creationId xmlns:p14="http://schemas.microsoft.com/office/powerpoint/2010/main" val="24825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26</a:t>
            </a:fld>
            <a:endParaRPr lang="en-US" altLang="en-US"/>
          </a:p>
        </p:txBody>
      </p:sp>
    </p:spTree>
    <p:extLst>
      <p:ext uri="{BB962C8B-B14F-4D97-AF65-F5344CB8AC3E}">
        <p14:creationId xmlns:p14="http://schemas.microsoft.com/office/powerpoint/2010/main" val="107751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27</a:t>
            </a:fld>
            <a:endParaRPr lang="en-US" altLang="en-US"/>
          </a:p>
        </p:txBody>
      </p:sp>
    </p:spTree>
    <p:extLst>
      <p:ext uri="{BB962C8B-B14F-4D97-AF65-F5344CB8AC3E}">
        <p14:creationId xmlns:p14="http://schemas.microsoft.com/office/powerpoint/2010/main" val="229842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28</a:t>
            </a:fld>
            <a:endParaRPr lang="en-US" altLang="en-US"/>
          </a:p>
        </p:txBody>
      </p:sp>
    </p:spTree>
    <p:extLst>
      <p:ext uri="{BB962C8B-B14F-4D97-AF65-F5344CB8AC3E}">
        <p14:creationId xmlns:p14="http://schemas.microsoft.com/office/powerpoint/2010/main" val="2759720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template:</a:t>
            </a:r>
            <a:r>
              <a:rPr lang="en-US" b="1" baseline="0" dirty="0"/>
              <a:t> </a:t>
            </a:r>
            <a:r>
              <a:rPr lang="en-US" baseline="0" dirty="0"/>
              <a:t>It uses the Widget Controller.</a:t>
            </a:r>
          </a:p>
          <a:p>
            <a:endParaRPr lang="en-US" baseline="0" dirty="0"/>
          </a:p>
          <a:p>
            <a:r>
              <a:rPr lang="en-US" b="1" baseline="0" dirty="0"/>
              <a:t>Styles</a:t>
            </a:r>
            <a:r>
              <a:rPr lang="en-US" baseline="0" dirty="0"/>
              <a:t>: Try to avoid the use of variables or </a:t>
            </a:r>
            <a:r>
              <a:rPr lang="en-US" baseline="0" dirty="0" err="1"/>
              <a:t>mixins</a:t>
            </a:r>
            <a:r>
              <a:rPr lang="en-US" baseline="0" dirty="0"/>
              <a:t>. You</a:t>
            </a:r>
            <a:r>
              <a:rPr lang="mr-IN" baseline="0" dirty="0"/>
              <a:t>’</a:t>
            </a:r>
            <a:r>
              <a:rPr lang="en-US" baseline="0" dirty="0"/>
              <a:t>re going to get duplicated code.</a:t>
            </a:r>
          </a:p>
          <a:p>
            <a:endParaRPr lang="en-US" baseline="0" dirty="0"/>
          </a:p>
          <a:p>
            <a:r>
              <a:rPr lang="en-US" b="1" dirty="0"/>
              <a:t>Behavior:</a:t>
            </a:r>
            <a:r>
              <a:rPr lang="en-US" b="1" baseline="0" dirty="0"/>
              <a:t> </a:t>
            </a:r>
            <a:r>
              <a:rPr lang="en-US" baseline="0" dirty="0"/>
              <a:t>You can refer to this </a:t>
            </a:r>
            <a:r>
              <a:rPr lang="en-US" baseline="0" dirty="0" err="1"/>
              <a:t>url</a:t>
            </a:r>
            <a:r>
              <a:rPr lang="en-US" baseline="0" dirty="0"/>
              <a:t> for further explanations: https://</a:t>
            </a:r>
            <a:r>
              <a:rPr lang="en-US" baseline="0" dirty="0" err="1"/>
              <a:t>my.backbase.com</a:t>
            </a:r>
            <a:r>
              <a:rPr lang="en-US" baseline="0" dirty="0"/>
              <a:t>/docs/product-documentation/documentation//Retail-Banking/2.3.0/extending-a-collection-</a:t>
            </a:r>
            <a:r>
              <a:rPr lang="en-US" baseline="0" dirty="0" err="1"/>
              <a:t>widget.html</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29</a:t>
            </a:fld>
            <a:endParaRPr lang="en-US" altLang="en-US"/>
          </a:p>
        </p:txBody>
      </p:sp>
    </p:spTree>
    <p:extLst>
      <p:ext uri="{BB962C8B-B14F-4D97-AF65-F5344CB8AC3E}">
        <p14:creationId xmlns:p14="http://schemas.microsoft.com/office/powerpoint/2010/main" val="146011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3</a:t>
            </a:fld>
            <a:endParaRPr lang="en-US" altLang="en-US"/>
          </a:p>
        </p:txBody>
      </p:sp>
    </p:spTree>
    <p:extLst>
      <p:ext uri="{BB962C8B-B14F-4D97-AF65-F5344CB8AC3E}">
        <p14:creationId xmlns:p14="http://schemas.microsoft.com/office/powerpoint/2010/main" val="62555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30</a:t>
            </a:fld>
            <a:endParaRPr lang="en-US" altLang="en-US"/>
          </a:p>
        </p:txBody>
      </p:sp>
    </p:spTree>
    <p:extLst>
      <p:ext uri="{BB962C8B-B14F-4D97-AF65-F5344CB8AC3E}">
        <p14:creationId xmlns:p14="http://schemas.microsoft.com/office/powerpoint/2010/main" val="1247882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31</a:t>
            </a:fld>
            <a:endParaRPr lang="en-US" altLang="en-US"/>
          </a:p>
        </p:txBody>
      </p:sp>
    </p:spTree>
    <p:extLst>
      <p:ext uri="{BB962C8B-B14F-4D97-AF65-F5344CB8AC3E}">
        <p14:creationId xmlns:p14="http://schemas.microsoft.com/office/powerpoint/2010/main" val="205261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32</a:t>
            </a:fld>
            <a:endParaRPr lang="en-US" altLang="en-US"/>
          </a:p>
        </p:txBody>
      </p:sp>
    </p:spTree>
    <p:extLst>
      <p:ext uri="{BB962C8B-B14F-4D97-AF65-F5344CB8AC3E}">
        <p14:creationId xmlns:p14="http://schemas.microsoft.com/office/powerpoint/2010/main" val="116596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B563A1F-F7A0-1E46-AFE6-E14815818D20}" type="slidenum">
              <a:rPr lang="en-US" altLang="en-US" smtClean="0"/>
              <a:pPr>
                <a:defRPr/>
              </a:pPr>
              <a:t>33</a:t>
            </a:fld>
            <a:endParaRPr lang="en-US" altLang="en-US"/>
          </a:p>
        </p:txBody>
      </p:sp>
    </p:spTree>
    <p:extLst>
      <p:ext uri="{BB962C8B-B14F-4D97-AF65-F5344CB8AC3E}">
        <p14:creationId xmlns:p14="http://schemas.microsoft.com/office/powerpoint/2010/main" val="937451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Key points:</a:t>
            </a:r>
          </a:p>
          <a:p>
            <a:endParaRPr lang="en-US" u="sng" baseline="0" dirty="0"/>
          </a:p>
          <a:p>
            <a:pPr marL="171450" indent="-171450">
              <a:buFont typeface="Arial"/>
              <a:buChar char="•"/>
            </a:pPr>
            <a:r>
              <a:rPr lang="en-US" b="1" u="none" baseline="0" dirty="0"/>
              <a:t>Mini-applications</a:t>
            </a:r>
            <a:r>
              <a:rPr lang="en-US" u="none" baseline="0" dirty="0"/>
              <a:t>: they contain logic and perform operations, which is different from a </a:t>
            </a:r>
            <a:r>
              <a:rPr lang="en-US" u="none" baseline="0" dirty="0" err="1"/>
              <a:t>ui</a:t>
            </a:r>
            <a:r>
              <a:rPr lang="en-US" u="none" baseline="0" dirty="0"/>
              <a:t> widget like those defined in </a:t>
            </a:r>
            <a:r>
              <a:rPr lang="en-US" u="none" baseline="0" dirty="0" err="1"/>
              <a:t>jquery</a:t>
            </a:r>
            <a:r>
              <a:rPr lang="en-US" u="none" baseline="0" dirty="0"/>
              <a:t> </a:t>
            </a:r>
            <a:r>
              <a:rPr lang="en-US" u="none" baseline="0" dirty="0" err="1"/>
              <a:t>ui</a:t>
            </a:r>
            <a:r>
              <a:rPr lang="en-US" u="none" baseline="0" dirty="0"/>
              <a:t>, or in bootstrap</a:t>
            </a:r>
          </a:p>
          <a:p>
            <a:pPr marL="171450" indent="-171450">
              <a:buFont typeface="Arial"/>
              <a:buChar char="•"/>
            </a:pPr>
            <a:r>
              <a:rPr lang="en-US" b="1" u="none" baseline="0" dirty="0"/>
              <a:t>Autonomous</a:t>
            </a:r>
            <a:r>
              <a:rPr lang="en-US" u="none" baseline="0" dirty="0"/>
              <a:t>: they should work, by themselves in any page that you use them, without depending on other widgets to function properly. This doesn’t mean that they need to contain all the libraries used. They can depend on </a:t>
            </a:r>
            <a:r>
              <a:rPr lang="en-US" u="none" baseline="0" dirty="0" err="1"/>
              <a:t>js</a:t>
            </a:r>
            <a:r>
              <a:rPr lang="en-US" u="none" baseline="0" dirty="0"/>
              <a:t> libraries that exist in the global project scope</a:t>
            </a:r>
          </a:p>
          <a:p>
            <a:pPr marL="171450" indent="-171450">
              <a:buFont typeface="Arial"/>
              <a:buChar char="•"/>
            </a:pPr>
            <a:r>
              <a:rPr lang="en-US" b="1" u="none" baseline="0" dirty="0"/>
              <a:t>Reusable</a:t>
            </a:r>
            <a:r>
              <a:rPr lang="en-US" u="none" baseline="0" dirty="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a:t>Business Logic</a:t>
            </a:r>
            <a:r>
              <a:rPr lang="en-US" u="none" baseline="0" dirty="0"/>
              <a:t>: Widgets should contain business logic and minimal styling.</a:t>
            </a:r>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4</a:t>
            </a:fld>
            <a:endParaRPr lang="en-US" altLang="en-US"/>
          </a:p>
        </p:txBody>
      </p:sp>
    </p:spTree>
    <p:extLst>
      <p:ext uri="{BB962C8B-B14F-4D97-AF65-F5344CB8AC3E}">
        <p14:creationId xmlns:p14="http://schemas.microsoft.com/office/powerpoint/2010/main" val="176495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widget requires</a:t>
            </a:r>
            <a:r>
              <a:rPr lang="en-US" baseline="0" dirty="0" smtClean="0"/>
              <a:t> an extension, but y</a:t>
            </a:r>
            <a:r>
              <a:rPr lang="en-US" dirty="0" smtClean="0"/>
              <a:t>ou can switch extensions</a:t>
            </a:r>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5</a:t>
            </a:fld>
            <a:endParaRPr lang="en-US" altLang="en-US"/>
          </a:p>
        </p:txBody>
      </p:sp>
    </p:spTree>
    <p:extLst>
      <p:ext uri="{BB962C8B-B14F-4D97-AF65-F5344CB8AC3E}">
        <p14:creationId xmlns:p14="http://schemas.microsoft.com/office/powerpoint/2010/main" val="126178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6</a:t>
            </a:fld>
            <a:endParaRPr lang="en-US" altLang="en-US"/>
          </a:p>
        </p:txBody>
      </p:sp>
    </p:spTree>
    <p:extLst>
      <p:ext uri="{BB962C8B-B14F-4D97-AF65-F5344CB8AC3E}">
        <p14:creationId xmlns:p14="http://schemas.microsoft.com/office/powerpoint/2010/main" val="31868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p>
          <a:p>
            <a:r>
              <a:rPr lang="en-US" dirty="0"/>
              <a:t>Show how easy it is to switch extension and explain the possibilities.</a:t>
            </a:r>
          </a:p>
          <a:p>
            <a:endParaRPr lang="en-US" dirty="0"/>
          </a:p>
          <a:p>
            <a:r>
              <a:rPr lang="en-US" b="1" dirty="0"/>
              <a:t>HOW</a:t>
            </a:r>
          </a:p>
          <a:p>
            <a:pPr marL="171450" indent="-171450">
              <a:buFontTx/>
              <a:buChar char="-"/>
            </a:pPr>
            <a:r>
              <a:rPr lang="en-US" i="0" baseline="0" dirty="0"/>
              <a:t>Go to the Retail Banking Demo portal and go to the Places page</a:t>
            </a:r>
          </a:p>
          <a:p>
            <a:pPr marL="171450" indent="-171450">
              <a:buFontTx/>
              <a:buChar char="-"/>
            </a:pPr>
            <a:r>
              <a:rPr lang="en-US" i="0" baseline="0" dirty="0"/>
              <a:t>The widget will probably not work, so you need to get an API key from google (if you are logged in as Backbase user, it might fail. Try using personal google account):</a:t>
            </a:r>
          </a:p>
          <a:p>
            <a:pPr marL="171450" indent="-171450">
              <a:buFontTx/>
              <a:buChar char="-"/>
            </a:pPr>
            <a:endParaRPr lang="en-US" i="0" baseline="0" dirty="0"/>
          </a:p>
          <a:p>
            <a:pPr marL="0" indent="0">
              <a:buFontTx/>
              <a:buNone/>
            </a:pPr>
            <a:r>
              <a:rPr lang="en-US" i="0" baseline="0" dirty="0"/>
              <a:t>https://developers.google.com/maps/documentation/javascript/get-api-key</a:t>
            </a:r>
          </a:p>
          <a:p>
            <a:pPr marL="0" indent="0">
              <a:buFontTx/>
              <a:buNone/>
            </a:pPr>
            <a:endParaRPr lang="en-US" i="0" baseline="0" dirty="0"/>
          </a:p>
          <a:p>
            <a:pPr marL="171450" indent="-171450">
              <a:buFontTx/>
              <a:buChar char="-"/>
            </a:pPr>
            <a:r>
              <a:rPr lang="en-US" i="0" baseline="0" dirty="0"/>
              <a:t>Now the widget will show the map and if you are in Amsterdam, it shows an ATM there.</a:t>
            </a:r>
          </a:p>
          <a:p>
            <a:pPr marL="171450" indent="-171450">
              <a:buFontTx/>
              <a:buChar char="-"/>
            </a:pPr>
            <a:r>
              <a:rPr lang="en-US" i="0" baseline="0" dirty="0"/>
              <a:t>Switch the extension to: </a:t>
            </a:r>
            <a:r>
              <a:rPr lang="en-US" i="0" baseline="0" dirty="0" err="1"/>
              <a:t>ext</a:t>
            </a:r>
            <a:r>
              <a:rPr lang="en-US" i="0" baseline="0" dirty="0"/>
              <a:t>-bb-places-list-map-ng and show the behavior of zooming out to view other ATM, it will be listed on the left</a:t>
            </a:r>
          </a:p>
          <a:p>
            <a:pPr marL="171450" indent="-171450">
              <a:buFontTx/>
              <a:buChar char="-"/>
            </a:pPr>
            <a:r>
              <a:rPr lang="en-US" i="0" baseline="0" dirty="0"/>
              <a:t>Switch the extension to: </a:t>
            </a:r>
            <a:r>
              <a:rPr lang="en-US" i="0" baseline="0" dirty="0" err="1"/>
              <a:t>ext</a:t>
            </a:r>
            <a:r>
              <a:rPr lang="en-US" i="0" baseline="0" dirty="0"/>
              <a:t>-bb-places-list-ng and notice that data is still the same, just different view and functionality</a:t>
            </a:r>
          </a:p>
          <a:p>
            <a:endParaRPr lang="en-US" b="1" baseline="0" dirty="0"/>
          </a:p>
          <a:p>
            <a:r>
              <a:rPr lang="en-US" b="1" baseline="0" dirty="0"/>
              <a:t>TIME</a:t>
            </a:r>
          </a:p>
          <a:p>
            <a:r>
              <a:rPr lang="en-US" b="0" baseline="0" dirty="0"/>
              <a:t>8 mins</a:t>
            </a:r>
            <a:endParaRPr lang="en-US" baseline="0" dirty="0"/>
          </a:p>
          <a:p>
            <a:pPr marL="457090" lvl="1" indent="0">
              <a:buFont typeface="Arial" charse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t>7</a:t>
            </a:fld>
            <a:endParaRPr lang="en-US"/>
          </a:p>
        </p:txBody>
      </p:sp>
    </p:spTree>
    <p:extLst>
      <p:ext uri="{BB962C8B-B14F-4D97-AF65-F5344CB8AC3E}">
        <p14:creationId xmlns:p14="http://schemas.microsoft.com/office/powerpoint/2010/main" val="219715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point where you must switch to the repository:</a:t>
            </a:r>
          </a:p>
          <a:p>
            <a:endParaRPr lang="en-US" baseline="0" dirty="0"/>
          </a:p>
          <a:p>
            <a:r>
              <a:rPr lang="en-US" sz="1200" b="1" i="0" kern="1200" dirty="0">
                <a:solidFill>
                  <a:schemeClr val="tx1"/>
                </a:solidFill>
                <a:effectLst/>
                <a:latin typeface="+mn-lt"/>
                <a:ea typeface="ＭＳ Ｐゴシック" charset="0"/>
                <a:cs typeface="ＭＳ Ｐゴシック" charset="0"/>
              </a:rPr>
              <a:t>Repository URL</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3"/>
              </a:rPr>
              <a:t>https://bitbucket.org/backbase/training-cxp-fe</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order to have access to the training repository use the following credentials:</a:t>
            </a:r>
          </a:p>
          <a:p>
            <a:r>
              <a:rPr lang="en-US" sz="1200" b="1" i="0" kern="1200" dirty="0">
                <a:solidFill>
                  <a:schemeClr val="tx1"/>
                </a:solidFill>
                <a:effectLst/>
                <a:latin typeface="+mn-lt"/>
                <a:ea typeface="ＭＳ Ｐゴシック" charset="0"/>
                <a:cs typeface="ＭＳ Ｐゴシック" charset="0"/>
              </a:rPr>
              <a:t>User:</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training@backbase.com</a:t>
            </a:r>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Password:</a:t>
            </a:r>
            <a:r>
              <a:rPr lang="en-US" sz="1200" b="0" i="0" kern="1200" dirty="0">
                <a:solidFill>
                  <a:schemeClr val="tx1"/>
                </a:solidFill>
                <a:effectLst/>
                <a:latin typeface="+mn-lt"/>
                <a:ea typeface="ＭＳ Ｐゴシック" charset="0"/>
                <a:cs typeface="ＭＳ Ｐゴシック" charset="0"/>
              </a:rPr>
              <a:t> b4ckb4s3-tr41n1ng</a:t>
            </a:r>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8</a:t>
            </a:fld>
            <a:endParaRPr lang="en-US" altLang="en-US"/>
          </a:p>
        </p:txBody>
      </p:sp>
    </p:spTree>
    <p:extLst>
      <p:ext uri="{BB962C8B-B14F-4D97-AF65-F5344CB8AC3E}">
        <p14:creationId xmlns:p14="http://schemas.microsoft.com/office/powerpoint/2010/main" val="33197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Before developing a widget, trainees need to understand</a:t>
            </a:r>
            <a:r>
              <a:rPr lang="en-US" baseline="0" dirty="0"/>
              <a:t> what a widget is. For people that haven’t worked with BB portal before, there might be confusion with things like </a:t>
            </a:r>
            <a:r>
              <a:rPr lang="en-US" baseline="0" dirty="0" err="1"/>
              <a:t>jquery</a:t>
            </a:r>
            <a:r>
              <a:rPr lang="en-US" baseline="0" dirty="0"/>
              <a:t> widgets etc.</a:t>
            </a:r>
            <a:endParaRPr lang="en-GB" dirty="0"/>
          </a:p>
          <a:p>
            <a:endParaRPr lang="en-US" dirty="0"/>
          </a:p>
        </p:txBody>
      </p:sp>
      <p:sp>
        <p:nvSpPr>
          <p:cNvPr id="4" name="Slide Number Placeholder 3"/>
          <p:cNvSpPr>
            <a:spLocks noGrp="1"/>
          </p:cNvSpPr>
          <p:nvPr>
            <p:ph type="sldNum" sz="quarter" idx="10"/>
          </p:nvPr>
        </p:nvSpPr>
        <p:spPr/>
        <p:txBody>
          <a:bodyPr/>
          <a:lstStyle/>
          <a:p>
            <a:fld id="{4D936950-5D0B-BD48-8DBD-E77FEDA862E3}" type="slidenum">
              <a:rPr lang="en-US" altLang="en-US" smtClean="0"/>
              <a:pPr/>
              <a:t>9</a:t>
            </a:fld>
            <a:endParaRPr lang="en-US" altLang="en-US"/>
          </a:p>
        </p:txBody>
      </p:sp>
    </p:spTree>
    <p:extLst>
      <p:ext uri="{BB962C8B-B14F-4D97-AF65-F5344CB8AC3E}">
        <p14:creationId xmlns:p14="http://schemas.microsoft.com/office/powerpoint/2010/main" val="781823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request@backbase.com" TargetMode="External"/><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hyperlink" Target="http://www.backbase.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88000"/>
            <a:extLst>
              <a:ext uri="{28A0092B-C50C-407E-A947-70E740481C1C}">
                <a14:useLocalDpi xmlns:a14="http://schemas.microsoft.com/office/drawing/2010/main" val="0"/>
              </a:ext>
            </a:extLst>
          </a:blip>
          <a:srcRect/>
          <a:stretch>
            <a:fillRect/>
          </a:stretch>
        </p:blipFill>
        <p:spPr bwMode="auto">
          <a:xfrm>
            <a:off x="0" y="0"/>
            <a:ext cx="9153525" cy="6884988"/>
          </a:xfrm>
          <a:prstGeom prst="rect">
            <a:avLst/>
          </a:prstGeom>
          <a:noFill/>
          <a:ln>
            <a:noFill/>
          </a:ln>
          <a:extLst>
            <a:ext uri="{909E8E84-426E-40DD-AFC4-6F175D3DCCD1}">
              <a14:hiddenFill xmlns:a14="http://schemas.microsoft.com/office/drawing/2010/main">
                <a:solidFill>
                  <a:srgbClr val="FFFFFF">
                    <a:alpha val="8784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9525" y="-1588"/>
            <a:ext cx="9163050" cy="2278063"/>
          </a:xfrm>
          <a:prstGeom prst="rect">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en-US" altLang="en-US" sz="900" b="1">
              <a:solidFill>
                <a:schemeClr val="bg1"/>
              </a:solidFill>
              <a:latin typeface="Roboto Light" charset="0"/>
            </a:endParaRPr>
          </a:p>
        </p:txBody>
      </p:sp>
      <p:pic>
        <p:nvPicPr>
          <p:cNvPr id="6"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Devices---Dec2014.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49388" y="2852738"/>
            <a:ext cx="6245225"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3"/>
          <p:cNvSpPr>
            <a:spLocks noGrp="1"/>
          </p:cNvSpPr>
          <p:nvPr>
            <p:ph type="body" sz="quarter" idx="1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a:t>Click to edit Master text styles</a:t>
            </a:r>
          </a:p>
        </p:txBody>
      </p:sp>
      <p:sp>
        <p:nvSpPr>
          <p:cNvPr id="15" name="Text Placeholder 11"/>
          <p:cNvSpPr>
            <a:spLocks noGrp="1"/>
          </p:cNvSpPr>
          <p:nvPr>
            <p:ph type="body" sz="quarter" idx="10"/>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a:t>Click to edit Master text styles</a:t>
            </a:r>
          </a:p>
        </p:txBody>
      </p:sp>
    </p:spTree>
    <p:extLst>
      <p:ext uri="{BB962C8B-B14F-4D97-AF65-F5344CB8AC3E}">
        <p14:creationId xmlns:p14="http://schemas.microsoft.com/office/powerpoint/2010/main" val="74876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7" name="Content Placeholder 16"/>
          <p:cNvSpPr>
            <a:spLocks noGrp="1"/>
          </p:cNvSpPr>
          <p:nvPr>
            <p:ph sz="quarter" idx="15"/>
          </p:nvPr>
        </p:nvSpPr>
        <p:spPr>
          <a:xfrm>
            <a:off x="357188" y="1109664"/>
            <a:ext cx="3998788"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0" name="Content Placeholder 16"/>
          <p:cNvSpPr>
            <a:spLocks noGrp="1"/>
          </p:cNvSpPr>
          <p:nvPr>
            <p:ph sz="quarter" idx="16"/>
          </p:nvPr>
        </p:nvSpPr>
        <p:spPr>
          <a:xfrm>
            <a:off x="4788024" y="1109664"/>
            <a:ext cx="3998788"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1" name="Slide Number Placeholder 5"/>
          <p:cNvSpPr>
            <a:spLocks noGrp="1"/>
          </p:cNvSpPr>
          <p:nvPr>
            <p:ph type="sldNum" sz="quarter" idx="17"/>
          </p:nvPr>
        </p:nvSpPr>
        <p:spPr/>
        <p:txBody>
          <a:bodyPr/>
          <a:lstStyle>
            <a:lvl1pPr>
              <a:defRPr/>
            </a:lvl1pPr>
          </a:lstStyle>
          <a:p>
            <a:pPr>
              <a:defRPr/>
            </a:pPr>
            <a:fld id="{F3C90ACB-02BB-4041-AF63-70899EC6BF8F}" type="slidenum">
              <a:rPr lang="en-US" altLang="en-US"/>
              <a:pPr>
                <a:defRPr/>
              </a:pPr>
              <a:t>‹#›</a:t>
            </a:fld>
            <a:endParaRPr lang="en-US" altLang="en-US"/>
          </a:p>
        </p:txBody>
      </p:sp>
    </p:spTree>
    <p:extLst>
      <p:ext uri="{BB962C8B-B14F-4D97-AF65-F5344CB8AC3E}">
        <p14:creationId xmlns:p14="http://schemas.microsoft.com/office/powerpoint/2010/main" val="1914234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rot="10800000" flipV="1">
            <a:off x="0" y="5260975"/>
            <a:ext cx="9144000" cy="1614488"/>
          </a:xfrm>
          <a:prstGeom prst="rect">
            <a:avLst/>
          </a:prstGeom>
          <a:solidFill>
            <a:srgbClr val="D0CAC5"/>
          </a:solidFill>
          <a:ln>
            <a:noFill/>
          </a:ln>
          <a:effectLst>
            <a:outerShdw blurRad="50800" dist="38100" dir="5400000" algn="t"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en-US" altLang="en-US" sz="1800">
              <a:latin typeface="Roboto Light" charset="0"/>
            </a:endParaRPr>
          </a:p>
        </p:txBody>
      </p:sp>
      <p:sp>
        <p:nvSpPr>
          <p:cNvPr id="10"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12" name="Rectangle 11"/>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5"/>
          </p:nvPr>
        </p:nvSpPr>
        <p:spPr>
          <a:xfrm>
            <a:off x="3635896" y="1684338"/>
            <a:ext cx="5254104" cy="3257550"/>
          </a:xfrm>
          <a:prstGeom prst="rect">
            <a:avLst/>
          </a:prstGeom>
        </p:spPr>
        <p:txBody>
          <a:bodyPr vert="horz"/>
          <a:lstStyle>
            <a:lvl1pPr marL="0" indent="0">
              <a:buNone/>
              <a:defRPr sz="1800">
                <a:solidFill>
                  <a:srgbClr val="675B53"/>
                </a:solidFill>
                <a:latin typeface="Roboto Light"/>
                <a:cs typeface="Roboto Light"/>
              </a:defRPr>
            </a:lvl1pPr>
          </a:lstStyle>
          <a:p>
            <a:pPr lvl="0"/>
            <a:r>
              <a:rPr lang="en-US" noProof="0"/>
              <a:t>Drag picture to placeholder or click icon to add</a:t>
            </a:r>
            <a:endParaRPr lang="en-US" noProof="0" dirty="0"/>
          </a:p>
        </p:txBody>
      </p:sp>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3" name="Text Placeholder 2"/>
          <p:cNvSpPr>
            <a:spLocks noGrp="1"/>
          </p:cNvSpPr>
          <p:nvPr>
            <p:ph type="body" sz="quarter" idx="14"/>
          </p:nvPr>
        </p:nvSpPr>
        <p:spPr>
          <a:xfrm>
            <a:off x="395536" y="1684338"/>
            <a:ext cx="2952750" cy="3257550"/>
          </a:xfrm>
          <a:prstGeom prst="rect">
            <a:avLst/>
          </a:prstGeom>
        </p:spPr>
        <p:txBody>
          <a:bodyPr vert="horz"/>
          <a:lstStyle>
            <a:lvl1pPr marL="0" indent="0">
              <a:buNone/>
              <a:defRPr sz="1200">
                <a:solidFill>
                  <a:schemeClr val="tx1">
                    <a:lumMod val="75000"/>
                    <a:lumOff val="25000"/>
                  </a:schemeClr>
                </a:solidFill>
                <a:latin typeface="Roboto Light"/>
                <a:cs typeface="Roboto Ligh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8" name="Picture Placeholder 6"/>
          <p:cNvSpPr>
            <a:spLocks noGrp="1"/>
          </p:cNvSpPr>
          <p:nvPr>
            <p:ph type="pic" sz="quarter" idx="16"/>
          </p:nvPr>
        </p:nvSpPr>
        <p:spPr>
          <a:xfrm>
            <a:off x="395536" y="1012478"/>
            <a:ext cx="2952750" cy="463897"/>
          </a:xfrm>
          <a:prstGeom prst="rect">
            <a:avLst/>
          </a:prstGeom>
        </p:spPr>
        <p:txBody>
          <a:bodyPr vert="horz"/>
          <a:lstStyle>
            <a:lvl1pPr marL="0" indent="0">
              <a:buNone/>
              <a:defRPr sz="1800" baseline="0">
                <a:solidFill>
                  <a:srgbClr val="675B53"/>
                </a:solidFill>
                <a:latin typeface="Roboto Light"/>
                <a:cs typeface="Roboto Light"/>
              </a:defRPr>
            </a:lvl1pPr>
          </a:lstStyle>
          <a:p>
            <a:pPr lvl="0"/>
            <a:r>
              <a:rPr lang="en-US" noProof="0"/>
              <a:t>Drag picture to placeholder or click icon to add</a:t>
            </a:r>
            <a:endParaRPr lang="en-US" noProof="0" dirty="0"/>
          </a:p>
        </p:txBody>
      </p:sp>
      <p:sp>
        <p:nvSpPr>
          <p:cNvPr id="29" name="Text Placeholder 2"/>
          <p:cNvSpPr>
            <a:spLocks noGrp="1"/>
          </p:cNvSpPr>
          <p:nvPr>
            <p:ph type="body" sz="quarter" idx="17"/>
          </p:nvPr>
        </p:nvSpPr>
        <p:spPr>
          <a:xfrm>
            <a:off x="395536" y="5445224"/>
            <a:ext cx="8494464" cy="1297920"/>
          </a:xfrm>
          <a:prstGeom prst="rect">
            <a:avLst/>
          </a:prstGeom>
        </p:spPr>
        <p:txBody>
          <a:bodyPr vert="horz"/>
          <a:lstStyle>
            <a:lvl1pPr marL="285750" indent="-285750">
              <a:lnSpc>
                <a:spcPct val="140000"/>
              </a:lnSpc>
              <a:buFont typeface="Wingdings" charset="2"/>
              <a:buChar char="§"/>
              <a:defRPr sz="1600" baseline="0">
                <a:solidFill>
                  <a:schemeClr val="tx1">
                    <a:lumMod val="75000"/>
                    <a:lumOff val="25000"/>
                  </a:schemeClr>
                </a:solidFill>
                <a:latin typeface="Roboto Light"/>
                <a:cs typeface="Roboto Ligh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a:p>
            <a:pPr lvl="1"/>
            <a:r>
              <a:rPr lang="en-US"/>
              <a:t>Second level</a:t>
            </a:r>
          </a:p>
          <a:p>
            <a:pPr lvl="2"/>
            <a:r>
              <a:rPr lang="en-US"/>
              <a:t>Third level</a:t>
            </a:r>
          </a:p>
        </p:txBody>
      </p:sp>
      <p:sp>
        <p:nvSpPr>
          <p:cNvPr id="14" name="Slide Number Placeholder 5"/>
          <p:cNvSpPr>
            <a:spLocks noGrp="1"/>
          </p:cNvSpPr>
          <p:nvPr>
            <p:ph type="sldNum" sz="quarter" idx="18"/>
          </p:nvPr>
        </p:nvSpPr>
        <p:spPr/>
        <p:txBody>
          <a:bodyPr/>
          <a:lstStyle>
            <a:lvl1pPr>
              <a:defRPr/>
            </a:lvl1pPr>
          </a:lstStyle>
          <a:p>
            <a:pPr>
              <a:defRPr/>
            </a:pPr>
            <a:fld id="{03675B78-7373-0A4F-904D-188426538768}" type="slidenum">
              <a:rPr lang="en-US" altLang="en-US"/>
              <a:pPr>
                <a:defRPr/>
              </a:pPr>
              <a:t>‹#›</a:t>
            </a:fld>
            <a:endParaRPr lang="en-US" altLang="en-US"/>
          </a:p>
        </p:txBody>
      </p:sp>
    </p:spTree>
    <p:extLst>
      <p:ext uri="{BB962C8B-B14F-4D97-AF65-F5344CB8AC3E}">
        <p14:creationId xmlns:p14="http://schemas.microsoft.com/office/powerpoint/2010/main" val="1086944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7"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10" name="Rectangle 9"/>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1" name="Picture Placeholder 10"/>
          <p:cNvSpPr>
            <a:spLocks noGrp="1"/>
          </p:cNvSpPr>
          <p:nvPr>
            <p:ph type="pic" sz="quarter" idx="1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r>
              <a:rPr lang="en-US" noProof="0"/>
              <a:t>Drag picture to placeholder or click icon to add</a:t>
            </a:r>
            <a:endParaRPr lang="en-US" noProof="0" dirty="0"/>
          </a:p>
        </p:txBody>
      </p:sp>
      <p:sp>
        <p:nvSpPr>
          <p:cNvPr id="15" name="Text Placeholder 14"/>
          <p:cNvSpPr>
            <a:spLocks noGrp="1"/>
          </p:cNvSpPr>
          <p:nvPr>
            <p:ph type="body" sz="quarter" idx="14"/>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7" name="Content Placeholder 16"/>
          <p:cNvSpPr>
            <a:spLocks noGrp="1"/>
          </p:cNvSpPr>
          <p:nvPr>
            <p:ph sz="quarter" idx="15"/>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21" name="Content Placeholder 16"/>
          <p:cNvSpPr>
            <a:spLocks noGrp="1"/>
          </p:cNvSpPr>
          <p:nvPr>
            <p:ph sz="quarter" idx="16"/>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5"/>
          <p:cNvSpPr>
            <a:spLocks noGrp="1"/>
          </p:cNvSpPr>
          <p:nvPr>
            <p:ph type="sldNum" sz="quarter" idx="17"/>
          </p:nvPr>
        </p:nvSpPr>
        <p:spPr/>
        <p:txBody>
          <a:bodyPr/>
          <a:lstStyle>
            <a:lvl1pPr>
              <a:defRPr/>
            </a:lvl1pPr>
          </a:lstStyle>
          <a:p>
            <a:pPr>
              <a:defRPr/>
            </a:pPr>
            <a:fld id="{7ED2AE95-26FF-B341-BAF4-D80C59B60BC4}" type="slidenum">
              <a:rPr lang="en-US" altLang="en-US"/>
              <a:pPr>
                <a:defRPr/>
              </a:pPr>
              <a:t>‹#›</a:t>
            </a:fld>
            <a:endParaRPr lang="en-US" altLang="en-US"/>
          </a:p>
        </p:txBody>
      </p:sp>
    </p:spTree>
    <p:extLst>
      <p:ext uri="{BB962C8B-B14F-4D97-AF65-F5344CB8AC3E}">
        <p14:creationId xmlns:p14="http://schemas.microsoft.com/office/powerpoint/2010/main" val="1776679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5795963" y="650875"/>
            <a:ext cx="3348037" cy="6207125"/>
          </a:xfrm>
          <a:prstGeom prst="rect">
            <a:avLst/>
          </a:prstGeom>
          <a:solidFill>
            <a:schemeClr val="bg2"/>
          </a:solidFill>
          <a:ln>
            <a:noFill/>
          </a:ln>
          <a:effectLst>
            <a:outerShdw blurRad="50800" dist="38100" dir="8100000" algn="tr"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en-US" altLang="en-US" sz="1800"/>
          </a:p>
        </p:txBody>
      </p:sp>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10"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Text Placeholder 14"/>
          <p:cNvSpPr>
            <a:spLocks noGrp="1"/>
          </p:cNvSpPr>
          <p:nvPr>
            <p:ph type="body" sz="quarter" idx="14"/>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3" name="Slide Number Placeholder 5"/>
          <p:cNvSpPr>
            <a:spLocks noGrp="1"/>
          </p:cNvSpPr>
          <p:nvPr>
            <p:ph type="sldNum" sz="quarter" idx="15"/>
          </p:nvPr>
        </p:nvSpPr>
        <p:spPr/>
        <p:txBody>
          <a:bodyPr/>
          <a:lstStyle>
            <a:lvl1pPr>
              <a:defRPr/>
            </a:lvl1pPr>
          </a:lstStyle>
          <a:p>
            <a:pPr>
              <a:defRPr/>
            </a:pPr>
            <a:fld id="{4C6FA7D6-5817-444C-A26C-E3C3F218DFAD}" type="slidenum">
              <a:rPr lang="en-US" altLang="en-US"/>
              <a:pPr>
                <a:defRPr/>
              </a:pPr>
              <a:t>‹#›</a:t>
            </a:fld>
            <a:endParaRPr lang="en-US" altLang="en-US"/>
          </a:p>
        </p:txBody>
      </p:sp>
    </p:spTree>
    <p:extLst>
      <p:ext uri="{BB962C8B-B14F-4D97-AF65-F5344CB8AC3E}">
        <p14:creationId xmlns:p14="http://schemas.microsoft.com/office/powerpoint/2010/main" val="2044871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8"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63" y="2708275"/>
            <a:ext cx="4649787"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2" name="Slide Number Placeholder 5"/>
          <p:cNvSpPr>
            <a:spLocks noGrp="1"/>
          </p:cNvSpPr>
          <p:nvPr>
            <p:ph type="sldNum" sz="quarter" idx="15"/>
          </p:nvPr>
        </p:nvSpPr>
        <p:spPr/>
        <p:txBody>
          <a:bodyPr/>
          <a:lstStyle>
            <a:lvl1pPr>
              <a:defRPr/>
            </a:lvl1pPr>
          </a:lstStyle>
          <a:p>
            <a:pPr>
              <a:defRPr/>
            </a:pPr>
            <a:fld id="{4B4FEAA1-77A7-5B43-BD43-B39CA3F27F92}" type="slidenum">
              <a:rPr lang="en-US" altLang="en-US"/>
              <a:pPr>
                <a:defRPr/>
              </a:pPr>
              <a:t>‹#›</a:t>
            </a:fld>
            <a:endParaRPr lang="en-US" altLang="en-US"/>
          </a:p>
        </p:txBody>
      </p:sp>
    </p:spTree>
    <p:extLst>
      <p:ext uri="{BB962C8B-B14F-4D97-AF65-F5344CB8AC3E}">
        <p14:creationId xmlns:p14="http://schemas.microsoft.com/office/powerpoint/2010/main" val="19754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10"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2819400"/>
            <a:ext cx="4557712"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2" name="Text Placeholder 14"/>
          <p:cNvSpPr>
            <a:spLocks noGrp="1"/>
          </p:cNvSpPr>
          <p:nvPr>
            <p:ph type="body" sz="quarter" idx="15"/>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2" name="Slide Number Placeholder 5"/>
          <p:cNvSpPr>
            <a:spLocks noGrp="1"/>
          </p:cNvSpPr>
          <p:nvPr>
            <p:ph type="sldNum" sz="quarter" idx="16"/>
          </p:nvPr>
        </p:nvSpPr>
        <p:spPr/>
        <p:txBody>
          <a:bodyPr/>
          <a:lstStyle>
            <a:lvl1pPr>
              <a:defRPr/>
            </a:lvl1pPr>
          </a:lstStyle>
          <a:p>
            <a:pPr>
              <a:defRPr/>
            </a:pPr>
            <a:fld id="{32BDC945-75DA-6F49-8663-CF49E80D2ACA}" type="slidenum">
              <a:rPr lang="en-US" altLang="en-US"/>
              <a:pPr>
                <a:defRPr/>
              </a:pPr>
              <a:t>‹#›</a:t>
            </a:fld>
            <a:endParaRPr lang="en-US" altLang="en-US"/>
          </a:p>
        </p:txBody>
      </p:sp>
    </p:spTree>
    <p:extLst>
      <p:ext uri="{BB962C8B-B14F-4D97-AF65-F5344CB8AC3E}">
        <p14:creationId xmlns:p14="http://schemas.microsoft.com/office/powerpoint/2010/main" val="53695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8" name="Rectangle 7"/>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10"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9738" y="2819400"/>
            <a:ext cx="4557712"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21" name="Text Placeholder 14"/>
          <p:cNvSpPr>
            <a:spLocks noGrp="1"/>
          </p:cNvSpPr>
          <p:nvPr>
            <p:ph type="body" sz="quarter" idx="14"/>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22" name="Text Placeholder 14"/>
          <p:cNvSpPr>
            <a:spLocks noGrp="1"/>
          </p:cNvSpPr>
          <p:nvPr>
            <p:ph type="body" sz="quarter" idx="15"/>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a:t>Click to edit Master text styles</a:t>
            </a:r>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3" name="Slide Number Placeholder 5"/>
          <p:cNvSpPr>
            <a:spLocks noGrp="1"/>
          </p:cNvSpPr>
          <p:nvPr>
            <p:ph type="sldNum" sz="quarter" idx="16"/>
          </p:nvPr>
        </p:nvSpPr>
        <p:spPr/>
        <p:txBody>
          <a:bodyPr/>
          <a:lstStyle>
            <a:lvl1pPr>
              <a:defRPr/>
            </a:lvl1pPr>
          </a:lstStyle>
          <a:p>
            <a:pPr>
              <a:defRPr/>
            </a:pPr>
            <a:fld id="{E0D1308A-9E11-D945-8608-B4E2901AF480}" type="slidenum">
              <a:rPr lang="en-US" altLang="en-US"/>
              <a:pPr>
                <a:defRPr/>
              </a:pPr>
              <a:t>‹#›</a:t>
            </a:fld>
            <a:endParaRPr lang="en-US" altLang="en-US"/>
          </a:p>
        </p:txBody>
      </p:sp>
    </p:spTree>
    <p:extLst>
      <p:ext uri="{BB962C8B-B14F-4D97-AF65-F5344CB8AC3E}">
        <p14:creationId xmlns:p14="http://schemas.microsoft.com/office/powerpoint/2010/main" val="87537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7" name="Picture 4" descr="iMa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4075" y="1738313"/>
            <a:ext cx="51435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r>
              <a:rPr lang="en-US" noProof="0" dirty="0"/>
              <a:t>Click to insert an image</a:t>
            </a:r>
          </a:p>
        </p:txBody>
      </p:sp>
      <p:sp>
        <p:nvSpPr>
          <p:cNvPr id="10" name="Slide Number Placeholder 5"/>
          <p:cNvSpPr>
            <a:spLocks noGrp="1"/>
          </p:cNvSpPr>
          <p:nvPr>
            <p:ph type="sldNum" sz="quarter" idx="14"/>
          </p:nvPr>
        </p:nvSpPr>
        <p:spPr/>
        <p:txBody>
          <a:bodyPr/>
          <a:lstStyle>
            <a:lvl1pPr>
              <a:defRPr/>
            </a:lvl1pPr>
          </a:lstStyle>
          <a:p>
            <a:pPr>
              <a:defRPr/>
            </a:pPr>
            <a:fld id="{589C9A35-9A32-B74F-A8AB-DB05F0A0AF66}" type="slidenum">
              <a:rPr lang="en-US" altLang="en-US"/>
              <a:pPr>
                <a:defRPr/>
              </a:pPr>
              <a:t>‹#›</a:t>
            </a:fld>
            <a:endParaRPr lang="en-US" altLang="en-US"/>
          </a:p>
        </p:txBody>
      </p:sp>
    </p:spTree>
    <p:extLst>
      <p:ext uri="{BB962C8B-B14F-4D97-AF65-F5344CB8AC3E}">
        <p14:creationId xmlns:p14="http://schemas.microsoft.com/office/powerpoint/2010/main" val="18487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a:grpSpLocks/>
          </p:cNvGrpSpPr>
          <p:nvPr userDrawn="1"/>
        </p:nvGrpSpPr>
        <p:grpSpPr bwMode="auto">
          <a:xfrm>
            <a:off x="7889875" y="755650"/>
            <a:ext cx="906463" cy="107473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pic>
          <p:nvPicPr>
            <p:cNvPr id="11" name="Picture 10" descr="ey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0546" y="2087134"/>
              <a:ext cx="574806" cy="30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Content Placeholder 16"/>
          <p:cNvSpPr>
            <a:spLocks noGrp="1"/>
          </p:cNvSpPr>
          <p:nvPr>
            <p:ph sz="quarter" idx="16"/>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2"/>
          <p:cNvSpPr>
            <a:spLocks noGrp="1"/>
          </p:cNvSpPr>
          <p:nvPr>
            <p:ph type="sldNum" sz="quarter" idx="17"/>
          </p:nvPr>
        </p:nvSpPr>
        <p:spPr/>
        <p:txBody>
          <a:bodyPr/>
          <a:lstStyle>
            <a:lvl1pPr>
              <a:defRPr/>
            </a:lvl1pPr>
          </a:lstStyle>
          <a:p>
            <a:pPr>
              <a:defRPr/>
            </a:pPr>
            <a:fld id="{B48B9430-728D-704B-AEF3-60C26DF239F2}" type="slidenum">
              <a:rPr lang="en-US" altLang="en-US"/>
              <a:pPr>
                <a:defRPr/>
              </a:pPr>
              <a:t>‹#›</a:t>
            </a:fld>
            <a:endParaRPr lang="en-US" altLang="en-US"/>
          </a:p>
        </p:txBody>
      </p:sp>
    </p:spTree>
    <p:extLst>
      <p:ext uri="{BB962C8B-B14F-4D97-AF65-F5344CB8AC3E}">
        <p14:creationId xmlns:p14="http://schemas.microsoft.com/office/powerpoint/2010/main" val="1475985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2921000" y="0"/>
            <a:ext cx="1588" cy="6000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Rectangle 2"/>
          <p:cNvSpPr>
            <a:spLocks/>
          </p:cNvSpPr>
          <p:nvPr userDrawn="1"/>
        </p:nvSpPr>
        <p:spPr bwMode="auto">
          <a:xfrm>
            <a:off x="3052763" y="203200"/>
            <a:ext cx="297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lvl1pPr marL="39688"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solidFill>
                  <a:srgbClr val="FFFFFF"/>
                </a:solidFill>
                <a:latin typeface="Roboto Light" charset="0"/>
              </a:rPr>
              <a:t>Customer Experience Solutions. Delivered.</a:t>
            </a:r>
          </a:p>
        </p:txBody>
      </p:sp>
      <p:sp>
        <p:nvSpPr>
          <p:cNvPr id="6" name="Rectangle 5"/>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a:grpSpLocks/>
          </p:cNvGrpSpPr>
          <p:nvPr userDrawn="1"/>
        </p:nvGrpSpPr>
        <p:grpSpPr bwMode="auto">
          <a:xfrm>
            <a:off x="7889875" y="755650"/>
            <a:ext cx="906463" cy="107473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536" y="1967632"/>
              <a:ext cx="504944" cy="50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12" name="Content Placeholder 16"/>
          <p:cNvSpPr>
            <a:spLocks noGrp="1"/>
          </p:cNvSpPr>
          <p:nvPr>
            <p:ph sz="quarter" idx="16"/>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a:t>Click to edit Master text styles</a:t>
            </a:r>
          </a:p>
        </p:txBody>
      </p:sp>
      <p:sp>
        <p:nvSpPr>
          <p:cNvPr id="13" name="Slide Number Placeholder 2"/>
          <p:cNvSpPr>
            <a:spLocks noGrp="1"/>
          </p:cNvSpPr>
          <p:nvPr>
            <p:ph type="sldNum" sz="quarter" idx="17"/>
          </p:nvPr>
        </p:nvSpPr>
        <p:spPr/>
        <p:txBody>
          <a:bodyPr/>
          <a:lstStyle>
            <a:lvl1pPr>
              <a:defRPr/>
            </a:lvl1pPr>
          </a:lstStyle>
          <a:p>
            <a:pPr>
              <a:defRPr/>
            </a:pPr>
            <a:fld id="{976226ED-D217-5A47-91F2-804A1B47C5A8}" type="slidenum">
              <a:rPr lang="en-US" altLang="en-US"/>
              <a:pPr>
                <a:defRPr/>
              </a:pPr>
              <a:t>‹#›</a:t>
            </a:fld>
            <a:endParaRPr lang="en-US" altLang="en-US"/>
          </a:p>
        </p:txBody>
      </p:sp>
    </p:spTree>
    <p:extLst>
      <p:ext uri="{BB962C8B-B14F-4D97-AF65-F5344CB8AC3E}">
        <p14:creationId xmlns:p14="http://schemas.microsoft.com/office/powerpoint/2010/main" val="130845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l="6421" t="24820" r="6421"/>
          <a:stretch>
            <a:fillRect/>
          </a:stretch>
        </p:blipFill>
        <p:spPr bwMode="auto">
          <a:xfrm>
            <a:off x="-9525" y="2276475"/>
            <a:ext cx="916305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9525" y="-1588"/>
            <a:ext cx="9163050" cy="2278063"/>
          </a:xfrm>
          <a:prstGeom prst="rect">
            <a:avLst/>
          </a:prstGeom>
          <a:solidFill>
            <a:schemeClr val="tx1"/>
          </a:solidFill>
          <a:ln>
            <a:noFill/>
          </a:ln>
          <a:extLst>
            <a:ext uri="{91240B29-F687-4F45-9708-019B960494DF}">
              <a14:hiddenLine xmlns:a14="http://schemas.microsoft.com/office/drawing/2010/main" w="3175">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en-US" altLang="en-US" sz="900" b="1">
              <a:solidFill>
                <a:schemeClr val="bg1"/>
              </a:solidFill>
              <a:latin typeface="Roboto Light" charset="0"/>
            </a:endParaRPr>
          </a:p>
        </p:txBody>
      </p:sp>
      <p:pic>
        <p:nvPicPr>
          <p:cNvPr id="6"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0"/>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a:t>Click to edit Master text styles</a:t>
            </a:r>
          </a:p>
        </p:txBody>
      </p:sp>
      <p:sp>
        <p:nvSpPr>
          <p:cNvPr id="13" name="Text Placeholder 13"/>
          <p:cNvSpPr>
            <a:spLocks noGrp="1"/>
          </p:cNvSpPr>
          <p:nvPr>
            <p:ph type="body" sz="quarter" idx="1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a:t>Click to edit Master text styles</a:t>
            </a:r>
          </a:p>
        </p:txBody>
      </p:sp>
    </p:spTree>
    <p:extLst>
      <p:ext uri="{BB962C8B-B14F-4D97-AF65-F5344CB8AC3E}">
        <p14:creationId xmlns:p14="http://schemas.microsoft.com/office/powerpoint/2010/main" val="248377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p:nvPr>
        </p:nvSpPr>
        <p:spPr>
          <a:xfrm>
            <a:off x="331867" y="1927225"/>
            <a:ext cx="8343821" cy="1201738"/>
          </a:xfrm>
          <a:prstGeom prst="rect">
            <a:avLst/>
          </a:prstGeom>
        </p:spPr>
        <p:txBody>
          <a:bodyPr vert="horz"/>
          <a:lstStyle>
            <a:lvl1pPr marL="0" indent="0" algn="ctr">
              <a:buNone/>
              <a:defRPr sz="7200">
                <a:solidFill>
                  <a:srgbClr val="ECEAE8"/>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1"/>
          </p:nvPr>
        </p:nvSpPr>
        <p:spPr/>
        <p:txBody>
          <a:bodyPr/>
          <a:lstStyle>
            <a:lvl1pPr>
              <a:defRPr/>
            </a:lvl1pPr>
          </a:lstStyle>
          <a:p>
            <a:pPr>
              <a:defRPr/>
            </a:pPr>
            <a:fld id="{F503F05E-7077-B34D-B463-32D9778BF39D}" type="slidenum">
              <a:rPr lang="en-US" altLang="en-US"/>
              <a:pPr>
                <a:defRPr/>
              </a:pPr>
              <a:t>‹#›</a:t>
            </a:fld>
            <a:endParaRPr lang="en-US" altLang="en-US"/>
          </a:p>
        </p:txBody>
      </p:sp>
    </p:spTree>
    <p:extLst>
      <p:ext uri="{BB962C8B-B14F-4D97-AF65-F5344CB8AC3E}">
        <p14:creationId xmlns:p14="http://schemas.microsoft.com/office/powerpoint/2010/main" val="1000404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p:nvPr>
        </p:nvSpPr>
        <p:spPr>
          <a:xfrm>
            <a:off x="331867" y="1927225"/>
            <a:ext cx="8343821" cy="1201738"/>
          </a:xfrm>
          <a:prstGeom prst="rect">
            <a:avLst/>
          </a:prstGeom>
        </p:spPr>
        <p:txBody>
          <a:bodyPr vert="horz"/>
          <a:lstStyle>
            <a:lvl1pPr marL="0" indent="0" algn="ctr">
              <a:buNone/>
              <a:defRPr sz="7200">
                <a:solidFill>
                  <a:srgbClr val="ECEAE8"/>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1"/>
          </p:nvPr>
        </p:nvSpPr>
        <p:spPr/>
        <p:txBody>
          <a:bodyPr/>
          <a:lstStyle>
            <a:lvl1pPr>
              <a:defRPr/>
            </a:lvl1pPr>
          </a:lstStyle>
          <a:p>
            <a:pPr>
              <a:defRPr/>
            </a:pPr>
            <a:fld id="{78BC8BCF-7708-804C-8DE0-419B1F94CEC1}" type="slidenum">
              <a:rPr lang="en-US" altLang="en-US"/>
              <a:pPr>
                <a:defRPr/>
              </a:pPr>
              <a:t>‹#›</a:t>
            </a:fld>
            <a:endParaRPr lang="en-US" altLang="en-US"/>
          </a:p>
        </p:txBody>
      </p:sp>
    </p:spTree>
    <p:extLst>
      <p:ext uri="{BB962C8B-B14F-4D97-AF65-F5344CB8AC3E}">
        <p14:creationId xmlns:p14="http://schemas.microsoft.com/office/powerpoint/2010/main" val="1155967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2"/>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sp>
        <p:nvSpPr>
          <p:cNvPr id="5" name="TextBox 4"/>
          <p:cNvSpPr txBox="1">
            <a:spLocks noChangeArrowheads="1"/>
          </p:cNvSpPr>
          <p:nvPr userDrawn="1"/>
        </p:nvSpPr>
        <p:spPr bwMode="auto">
          <a:xfrm>
            <a:off x="547688" y="5651500"/>
            <a:ext cx="3479800" cy="800100"/>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eaLnBrk="1" hangingPunct="1">
              <a:defRPr/>
            </a:pPr>
            <a:r>
              <a:rPr lang="en-US" sz="2300">
                <a:solidFill>
                  <a:srgbClr val="A2968A"/>
                </a:solidFill>
                <a:latin typeface="Roboto Light" charset="0"/>
                <a:cs typeface="Roboto Light" charset="0"/>
                <a:hlinkClick r:id="rId2"/>
              </a:rPr>
              <a:t>www.backbase.com</a:t>
            </a:r>
            <a:endParaRPr lang="en-US" sz="2300">
              <a:solidFill>
                <a:srgbClr val="A2968A"/>
              </a:solidFill>
              <a:latin typeface="Roboto Light" charset="0"/>
              <a:cs typeface="Roboto Light" charset="0"/>
            </a:endParaRPr>
          </a:p>
          <a:p>
            <a:pPr eaLnBrk="1" hangingPunct="1">
              <a:defRPr/>
            </a:pPr>
            <a:r>
              <a:rPr lang="en-US" sz="2300">
                <a:solidFill>
                  <a:srgbClr val="A2968A"/>
                </a:solidFill>
                <a:latin typeface="Roboto Light" charset="0"/>
                <a:cs typeface="Roboto Light" charset="0"/>
                <a:hlinkClick r:id="rId3"/>
              </a:rPr>
              <a:t>sales-eu@backbase.com</a:t>
            </a:r>
            <a:r>
              <a:rPr lang="en-US" sz="2300">
                <a:solidFill>
                  <a:srgbClr val="A2968A"/>
                </a:solidFill>
                <a:latin typeface="Roboto Light" charset="0"/>
                <a:cs typeface="Roboto Light" charset="0"/>
              </a:rPr>
              <a:t> </a:t>
            </a:r>
          </a:p>
        </p:txBody>
      </p:sp>
      <p:sp>
        <p:nvSpPr>
          <p:cNvPr id="6" name="TextBox 5"/>
          <p:cNvSpPr txBox="1">
            <a:spLocks noChangeArrowheads="1"/>
          </p:cNvSpPr>
          <p:nvPr userDrawn="1"/>
        </p:nvSpPr>
        <p:spPr bwMode="auto">
          <a:xfrm>
            <a:off x="4770438" y="5651500"/>
            <a:ext cx="4048125" cy="800100"/>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defRPr/>
            </a:pPr>
            <a:r>
              <a:rPr lang="en-US" sz="2300">
                <a:solidFill>
                  <a:srgbClr val="A2968A"/>
                </a:solidFill>
                <a:latin typeface="Roboto Regular" charset="0"/>
                <a:cs typeface="Roboto Regular" charset="0"/>
              </a:rPr>
              <a:t>New </a:t>
            </a:r>
            <a:r>
              <a:rPr lang="en-US" sz="2300">
                <a:solidFill>
                  <a:srgbClr val="9E9088"/>
                </a:solidFill>
                <a:latin typeface="Roboto Regular" charset="0"/>
                <a:cs typeface="Roboto Regular" charset="0"/>
              </a:rPr>
              <a:t>York:</a:t>
            </a:r>
            <a:r>
              <a:rPr lang="en-US" sz="2300">
                <a:solidFill>
                  <a:srgbClr val="A2968A"/>
                </a:solidFill>
                <a:latin typeface="Roboto Regular" charset="0"/>
                <a:cs typeface="Roboto Regular" charset="0"/>
              </a:rPr>
              <a:t> </a:t>
            </a:r>
            <a:r>
              <a:rPr lang="en-US" sz="2300">
                <a:solidFill>
                  <a:srgbClr val="A2968A"/>
                </a:solidFill>
                <a:latin typeface="Roboto Light" charset="0"/>
                <a:cs typeface="Roboto Light" charset="0"/>
              </a:rPr>
              <a:t>+1 646 478 7538</a:t>
            </a:r>
          </a:p>
          <a:p>
            <a:pPr algn="ctr" eaLnBrk="1" hangingPunct="1">
              <a:defRPr/>
            </a:pPr>
            <a:r>
              <a:rPr lang="en-US" sz="2300">
                <a:solidFill>
                  <a:srgbClr val="A2968A"/>
                </a:solidFill>
                <a:latin typeface="Roboto Regular" charset="0"/>
                <a:cs typeface="Roboto Regular" charset="0"/>
              </a:rPr>
              <a:t>Amsterdam: </a:t>
            </a:r>
            <a:r>
              <a:rPr lang="en-US" sz="2300">
                <a:solidFill>
                  <a:srgbClr val="A2968A"/>
                </a:solidFill>
                <a:latin typeface="Roboto Light" charset="0"/>
                <a:cs typeface="Roboto Light" charset="0"/>
              </a:rPr>
              <a:t>+31 20 465 8888</a:t>
            </a:r>
          </a:p>
        </p:txBody>
      </p:sp>
      <p:pic>
        <p:nvPicPr>
          <p:cNvPr id="7"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userDrawn="1"/>
        </p:nvSpPr>
        <p:spPr bwMode="auto">
          <a:xfrm>
            <a:off x="357188" y="1927225"/>
            <a:ext cx="8439150" cy="1201738"/>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defRPr/>
            </a:pPr>
            <a:r>
              <a:rPr lang="en-US" sz="7200">
                <a:solidFill>
                  <a:srgbClr val="ECEAE8"/>
                </a:solidFill>
                <a:latin typeface="Roboto Light" charset="0"/>
                <a:cs typeface="Roboto Light" charset="0"/>
              </a:rPr>
              <a:t>Thank you!</a:t>
            </a:r>
          </a:p>
        </p:txBody>
      </p:sp>
      <p:sp>
        <p:nvSpPr>
          <p:cNvPr id="4" name="Text Placeholder 3"/>
          <p:cNvSpPr>
            <a:spLocks noGrp="1"/>
          </p:cNvSpPr>
          <p:nvPr>
            <p:ph type="body" sz="quarter" idx="10"/>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a:t>Click to edit Master text styles</a:t>
            </a:r>
          </a:p>
          <a:p>
            <a:pPr lvl="1"/>
            <a:r>
              <a:rPr lang="en-US"/>
              <a:t>Second level</a:t>
            </a:r>
          </a:p>
        </p:txBody>
      </p:sp>
      <p:sp>
        <p:nvSpPr>
          <p:cNvPr id="9" name="Slide Number Placeholder 5"/>
          <p:cNvSpPr>
            <a:spLocks noGrp="1"/>
          </p:cNvSpPr>
          <p:nvPr>
            <p:ph type="sldNum" sz="quarter" idx="11"/>
          </p:nvPr>
        </p:nvSpPr>
        <p:spPr/>
        <p:txBody>
          <a:bodyPr/>
          <a:lstStyle>
            <a:lvl1pPr>
              <a:defRPr/>
            </a:lvl1pPr>
          </a:lstStyle>
          <a:p>
            <a:pPr>
              <a:defRPr/>
            </a:pPr>
            <a:fld id="{E42BEBE4-2A1C-0944-B7E1-1D108B974E91}" type="slidenum">
              <a:rPr lang="en-US" altLang="en-US"/>
              <a:pPr>
                <a:defRPr/>
              </a:pPr>
              <a:t>‹#›</a:t>
            </a:fld>
            <a:endParaRPr lang="en-US" altLang="en-US"/>
          </a:p>
        </p:txBody>
      </p:sp>
    </p:spTree>
    <p:extLst>
      <p:ext uri="{BB962C8B-B14F-4D97-AF65-F5344CB8AC3E}">
        <p14:creationId xmlns:p14="http://schemas.microsoft.com/office/powerpoint/2010/main" val="63839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p:cNvSpPr>
            <a:spLocks noGrp="1"/>
          </p:cNvSpPr>
          <p:nvPr>
            <p:ph type="sldNum" sz="quarter" idx="10"/>
          </p:nvPr>
        </p:nvSpPr>
        <p:spPr/>
        <p:txBody>
          <a:bodyPr/>
          <a:lstStyle/>
          <a:p>
            <a:pPr>
              <a:defRPr/>
            </a:pPr>
            <a:fld id="{4C823ADA-31E3-9C4F-81D3-AE8569CD6A9B}" type="slidenum">
              <a:rPr lang="en-US" altLang="en-US" smtClean="0"/>
              <a:pPr>
                <a:defRPr/>
              </a:pPr>
              <a:t>‹#›</a:t>
            </a:fld>
            <a:endParaRPr lang="en-US" altLang="en-US"/>
          </a:p>
        </p:txBody>
      </p:sp>
    </p:spTree>
    <p:extLst>
      <p:ext uri="{BB962C8B-B14F-4D97-AF65-F5344CB8AC3E}">
        <p14:creationId xmlns:p14="http://schemas.microsoft.com/office/powerpoint/2010/main" val="428570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4" name="Rectangle 3"/>
          <p:cNvSpPr/>
          <p:nvPr userDrawn="1"/>
        </p:nvSpPr>
        <p:spPr>
          <a:xfrm>
            <a:off x="0" y="0"/>
            <a:ext cx="9153525" cy="6867525"/>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5"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chemeClr val="tx1">
                    <a:lumMod val="50000"/>
                    <a:lumOff val="50000"/>
                  </a:schemeClr>
                </a:solidFill>
                <a:latin typeface="Roboto Light"/>
                <a:cs typeface="Roboto Light"/>
              </a:defRPr>
            </a:lvl1pPr>
          </a:lstStyle>
          <a:p>
            <a:pPr lvl="0"/>
            <a:r>
              <a:rPr lang="en-US"/>
              <a:t>Click to edit Master text styles</a:t>
            </a:r>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28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a:p>
            <a:pPr lvl="0"/>
            <a:r>
              <a:rPr lang="en-US" dirty="0"/>
              <a:t>Item first</a:t>
            </a:r>
          </a:p>
          <a:p>
            <a:pPr lvl="0"/>
            <a:r>
              <a:rPr lang="en-US" dirty="0"/>
              <a:t>Item second</a:t>
            </a:r>
          </a:p>
        </p:txBody>
      </p:sp>
      <p:sp>
        <p:nvSpPr>
          <p:cNvPr id="6" name="Slide Number Placeholder 5"/>
          <p:cNvSpPr>
            <a:spLocks noGrp="1"/>
          </p:cNvSpPr>
          <p:nvPr>
            <p:ph type="sldNum" sz="quarter" idx="15"/>
          </p:nvPr>
        </p:nvSpPr>
        <p:spPr/>
        <p:txBody>
          <a:bodyPr/>
          <a:lstStyle>
            <a:lvl1pPr>
              <a:defRPr/>
            </a:lvl1pPr>
          </a:lstStyle>
          <a:p>
            <a:pPr>
              <a:defRPr/>
            </a:pPr>
            <a:fld id="{29A3D5B6-9B79-864C-AE36-56FC8397FB9B}" type="slidenum">
              <a:rPr lang="en-US" altLang="en-US"/>
              <a:pPr>
                <a:defRPr/>
              </a:pPr>
              <a:t>‹#›</a:t>
            </a:fld>
            <a:endParaRPr lang="en-US" altLang="en-US"/>
          </a:p>
        </p:txBody>
      </p:sp>
    </p:spTree>
    <p:extLst>
      <p:ext uri="{BB962C8B-B14F-4D97-AF65-F5344CB8AC3E}">
        <p14:creationId xmlns:p14="http://schemas.microsoft.com/office/powerpoint/2010/main" val="191166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88000"/>
            <a:extLst>
              <a:ext uri="{28A0092B-C50C-407E-A947-70E740481C1C}">
                <a14:useLocalDpi xmlns:a14="http://schemas.microsoft.com/office/drawing/2010/main" val="0"/>
              </a:ext>
            </a:extLst>
          </a:blip>
          <a:srcRect/>
          <a:stretch>
            <a:fillRect/>
          </a:stretch>
        </p:blipFill>
        <p:spPr bwMode="auto">
          <a:xfrm>
            <a:off x="0" y="0"/>
            <a:ext cx="9153525" cy="6884988"/>
          </a:xfrm>
          <a:prstGeom prst="rect">
            <a:avLst/>
          </a:prstGeom>
          <a:noFill/>
          <a:ln>
            <a:noFill/>
          </a:ln>
          <a:extLst>
            <a:ext uri="{909E8E84-426E-40DD-AFC4-6F175D3DCCD1}">
              <a14:hiddenFill xmlns:a14="http://schemas.microsoft.com/office/drawing/2010/main">
                <a:solidFill>
                  <a:srgbClr val="FFFFFF">
                    <a:alpha val="8784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rot="10800000" flipV="1">
            <a:off x="-9525" y="3860800"/>
            <a:ext cx="9174163" cy="1614488"/>
          </a:xfrm>
          <a:prstGeom prst="rect">
            <a:avLst/>
          </a:prstGeom>
          <a:solidFill>
            <a:schemeClr val="tx2"/>
          </a:solidFill>
          <a:ln>
            <a:noFill/>
          </a:ln>
          <a:effectLst>
            <a:outerShdw blurRad="50800" dist="38100" dir="5400000" algn="t"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en-US" altLang="en-US" sz="1800">
              <a:latin typeface="Roboto Light" charset="0"/>
            </a:endParaRPr>
          </a:p>
        </p:txBody>
      </p:sp>
      <p:pic>
        <p:nvPicPr>
          <p:cNvPr id="6" name="Picture 6" descr="Untitled-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5438" y="287338"/>
            <a:ext cx="18700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1"/>
          <p:cNvSpPr>
            <a:spLocks noGrp="1"/>
          </p:cNvSpPr>
          <p:nvPr>
            <p:ph type="body" sz="quarter" idx="11"/>
          </p:nvPr>
        </p:nvSpPr>
        <p:spPr>
          <a:xfrm>
            <a:off x="333411" y="4124967"/>
            <a:ext cx="8535370" cy="654618"/>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a:t>Click to edit Master text styles</a:t>
            </a:r>
          </a:p>
        </p:txBody>
      </p:sp>
      <p:sp>
        <p:nvSpPr>
          <p:cNvPr id="15" name="Text Placeholder 13"/>
          <p:cNvSpPr>
            <a:spLocks noGrp="1"/>
          </p:cNvSpPr>
          <p:nvPr>
            <p:ph type="body" sz="quarter" idx="12"/>
          </p:nvPr>
        </p:nvSpPr>
        <p:spPr>
          <a:xfrm>
            <a:off x="332599" y="4839123"/>
            <a:ext cx="8535370" cy="419966"/>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a:t>Click to edit Master text styles</a:t>
            </a:r>
          </a:p>
        </p:txBody>
      </p:sp>
      <p:sp>
        <p:nvSpPr>
          <p:cNvPr id="7" name="Slide Number Placeholder 2"/>
          <p:cNvSpPr>
            <a:spLocks noGrp="1"/>
          </p:cNvSpPr>
          <p:nvPr>
            <p:ph type="sldNum" sz="quarter" idx="13"/>
          </p:nvPr>
        </p:nvSpPr>
        <p:spPr/>
        <p:txBody>
          <a:bodyPr/>
          <a:lstStyle>
            <a:lvl1pPr>
              <a:defRPr/>
            </a:lvl1pPr>
          </a:lstStyle>
          <a:p>
            <a:pPr>
              <a:defRPr/>
            </a:pPr>
            <a:fld id="{26BA3A82-061A-504D-BBB8-C619D0F06B8F}" type="slidenum">
              <a:rPr lang="en-US" altLang="en-US"/>
              <a:pPr>
                <a:defRPr/>
              </a:pPr>
              <a:t>‹#›</a:t>
            </a:fld>
            <a:endParaRPr lang="en-US" altLang="en-US"/>
          </a:p>
        </p:txBody>
      </p:sp>
    </p:spTree>
    <p:extLst>
      <p:ext uri="{BB962C8B-B14F-4D97-AF65-F5344CB8AC3E}">
        <p14:creationId xmlns:p14="http://schemas.microsoft.com/office/powerpoint/2010/main" val="836391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3" name="Slide Number Placeholder 5"/>
          <p:cNvSpPr>
            <a:spLocks noGrp="1"/>
          </p:cNvSpPr>
          <p:nvPr>
            <p:ph type="sldNum" sz="quarter" idx="12"/>
          </p:nvPr>
        </p:nvSpPr>
        <p:spPr/>
        <p:txBody>
          <a:bodyPr/>
          <a:lstStyle>
            <a:lvl1pPr>
              <a:defRPr>
                <a:solidFill>
                  <a:srgbClr val="D0CAC5"/>
                </a:solidFill>
              </a:defRPr>
            </a:lvl1pPr>
          </a:lstStyle>
          <a:p>
            <a:pPr>
              <a:defRPr/>
            </a:pPr>
            <a:fld id="{0D062D46-7FA2-ED40-B3FD-929DD390EDEC}" type="slidenum">
              <a:rPr lang="en-US" altLang="en-US"/>
              <a:pPr>
                <a:defRPr/>
              </a:pPr>
              <a:t>‹#›</a:t>
            </a:fld>
            <a:endParaRPr lang="en-US" altLang="en-US"/>
          </a:p>
        </p:txBody>
      </p:sp>
    </p:spTree>
    <p:extLst>
      <p:ext uri="{BB962C8B-B14F-4D97-AF65-F5344CB8AC3E}">
        <p14:creationId xmlns:p14="http://schemas.microsoft.com/office/powerpoint/2010/main" val="1956966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3A1AD3DE-63FB-9542-A27C-B1BC5166B6B4}" type="slidenum">
              <a:rPr lang="en-US" altLang="en-US"/>
              <a:pPr>
                <a:defRPr/>
              </a:pPr>
              <a:t>‹#›</a:t>
            </a:fld>
            <a:endParaRPr lang="en-US" altLang="en-US"/>
          </a:p>
        </p:txBody>
      </p:sp>
    </p:spTree>
    <p:extLst>
      <p:ext uri="{BB962C8B-B14F-4D97-AF65-F5344CB8AC3E}">
        <p14:creationId xmlns:p14="http://schemas.microsoft.com/office/powerpoint/2010/main" val="202851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4" name="Rectangle 3"/>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15"/>
          </p:nvPr>
        </p:nvSpPr>
        <p:spPr/>
        <p:txBody>
          <a:bodyPr/>
          <a:lstStyle>
            <a:lvl1pPr>
              <a:defRPr/>
            </a:lvl1pPr>
          </a:lstStyle>
          <a:p>
            <a:pPr>
              <a:defRPr/>
            </a:pPr>
            <a:fld id="{18ECBA5E-380A-6F4C-BAFA-F7133B2FD382}" type="slidenum">
              <a:rPr lang="en-US" altLang="en-US"/>
              <a:pPr>
                <a:defRPr/>
              </a:pPr>
              <a:t>‹#›</a:t>
            </a:fld>
            <a:endParaRPr lang="en-US" altLang="en-US"/>
          </a:p>
        </p:txBody>
      </p:sp>
    </p:spTree>
    <p:extLst>
      <p:ext uri="{BB962C8B-B14F-4D97-AF65-F5344CB8AC3E}">
        <p14:creationId xmlns:p14="http://schemas.microsoft.com/office/powerpoint/2010/main" val="197917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7" name="Rectangle 6"/>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8"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a:t>Click to edit Master text styles</a:t>
            </a:r>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5"/>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a:t>Click to edit Master text styles</a:t>
            </a:r>
          </a:p>
        </p:txBody>
      </p:sp>
      <p:sp>
        <p:nvSpPr>
          <p:cNvPr id="9" name="Slide Number Placeholder 5"/>
          <p:cNvSpPr>
            <a:spLocks noGrp="1"/>
          </p:cNvSpPr>
          <p:nvPr>
            <p:ph type="sldNum" sz="quarter" idx="16"/>
          </p:nvPr>
        </p:nvSpPr>
        <p:spPr/>
        <p:txBody>
          <a:bodyPr/>
          <a:lstStyle>
            <a:lvl1pPr>
              <a:defRPr/>
            </a:lvl1pPr>
          </a:lstStyle>
          <a:p>
            <a:pPr>
              <a:defRPr/>
            </a:pPr>
            <a:fld id="{512FD175-E445-A747-BA41-5AA203F11078}" type="slidenum">
              <a:rPr lang="en-US" altLang="en-US"/>
              <a:pPr>
                <a:defRPr/>
              </a:pPr>
              <a:t>‹#›</a:t>
            </a:fld>
            <a:endParaRPr lang="en-US" altLang="en-US"/>
          </a:p>
        </p:txBody>
      </p:sp>
    </p:spTree>
    <p:extLst>
      <p:ext uri="{BB962C8B-B14F-4D97-AF65-F5344CB8AC3E}">
        <p14:creationId xmlns:p14="http://schemas.microsoft.com/office/powerpoint/2010/main" val="170348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5" name="Rectangle 4"/>
          <p:cNvSpPr/>
          <p:nvPr userDrawn="1"/>
        </p:nvSpPr>
        <p:spPr>
          <a:xfrm>
            <a:off x="0" y="-1588"/>
            <a:ext cx="9150350" cy="762001"/>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Roboto Light"/>
            </a:endParaRPr>
          </a:p>
        </p:txBody>
      </p:sp>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1788" y="295275"/>
            <a:ext cx="188595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a:t>Click to edit Master text styles</a:t>
            </a:r>
          </a:p>
        </p:txBody>
      </p:sp>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r>
              <a:rPr lang="en-US" noProof="0" dirty="0"/>
              <a:t>Click to insert an image</a:t>
            </a:r>
          </a:p>
        </p:txBody>
      </p:sp>
      <p:sp>
        <p:nvSpPr>
          <p:cNvPr id="8" name="Slide Number Placeholder 5"/>
          <p:cNvSpPr>
            <a:spLocks noGrp="1"/>
          </p:cNvSpPr>
          <p:nvPr>
            <p:ph type="sldNum" sz="quarter" idx="15"/>
          </p:nvPr>
        </p:nvSpPr>
        <p:spPr/>
        <p:txBody>
          <a:bodyPr/>
          <a:lstStyle>
            <a:lvl1pPr>
              <a:defRPr/>
            </a:lvl1pPr>
          </a:lstStyle>
          <a:p>
            <a:pPr>
              <a:defRPr/>
            </a:pPr>
            <a:fld id="{6506FCA9-0947-1D42-AE25-6E1B1EAD1E0A}" type="slidenum">
              <a:rPr lang="en-US" altLang="en-US"/>
              <a:pPr>
                <a:defRPr/>
              </a:pPr>
              <a:t>‹#›</a:t>
            </a:fld>
            <a:endParaRPr lang="en-US" altLang="en-US"/>
          </a:p>
        </p:txBody>
      </p:sp>
    </p:spTree>
    <p:extLst>
      <p:ext uri="{BB962C8B-B14F-4D97-AF65-F5344CB8AC3E}">
        <p14:creationId xmlns:p14="http://schemas.microsoft.com/office/powerpoint/2010/main" val="13938664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797300" y="3340100"/>
            <a:ext cx="1536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a:spLocks noGrp="1"/>
          </p:cNvSpPr>
          <p:nvPr>
            <p:ph type="sldNum" sz="quarter" idx="4"/>
          </p:nvPr>
        </p:nvSpPr>
        <p:spPr>
          <a:xfrm>
            <a:off x="7446963" y="6561138"/>
            <a:ext cx="1670050" cy="2540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A2968A"/>
                </a:solidFill>
                <a:latin typeface="Helvetica Neue Light" charset="0"/>
              </a:defRPr>
            </a:lvl1pPr>
          </a:lstStyle>
          <a:p>
            <a:pPr>
              <a:defRPr/>
            </a:pPr>
            <a:fld id="{4C823ADA-31E3-9C4F-81D3-AE8569CD6A9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4.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6.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6.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4.png"/><Relationship Id="rId1" Type="http://schemas.openxmlformats.org/officeDocument/2006/relationships/tags" Target="../tags/tag14.x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6.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9.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6.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hyperlink" Target="NULL" TargetMode="External"/><Relationship Id="rId1" Type="http://schemas.openxmlformats.org/officeDocument/2006/relationships/tags" Target="../tags/tag18.x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6.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19.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4.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6.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5.png"/><Relationship Id="rId1" Type="http://schemas.openxmlformats.org/officeDocument/2006/relationships/tags" Target="../tags/tag23.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5.png"/><Relationship Id="rId1" Type="http://schemas.openxmlformats.org/officeDocument/2006/relationships/tags" Target="../tags/tag24.x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16.png"/><Relationship Id="rId1" Type="http://schemas.openxmlformats.org/officeDocument/2006/relationships/tags" Target="../tags/tag25.x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6.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4.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6.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hyperlink" Target="http://docs.backbase.com/extranet/technical-docs/collection-retail/2.3.0/lib-bb-widget.html" TargetMode="External"/><Relationship Id="rId1" Type="http://schemas.openxmlformats.org/officeDocument/2006/relationships/tags" Target="../tags/tag30.x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4.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6.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7.png"/><Relationship Id="rId1" Type="http://schemas.openxmlformats.org/officeDocument/2006/relationships/tags" Target="../tags/tag33.xml"/><Relationship Id="rId2"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6.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tags" Target="../tags/tag6.x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3.png"/><Relationship Id="rId1" Type="http://schemas.openxmlformats.org/officeDocument/2006/relationships/tags" Target="../tags/tag7.x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1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4.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7188" y="1465263"/>
            <a:ext cx="8535987" cy="461962"/>
          </a:xfrm>
        </p:spPr>
        <p:txBody>
          <a:bodyPr/>
          <a:lstStyle/>
          <a:p>
            <a:pPr eaLnBrk="1" fontAlgn="auto" hangingPunct="1">
              <a:spcAft>
                <a:spcPts val="0"/>
              </a:spcAft>
              <a:buFont typeface="Arial"/>
              <a:buNone/>
              <a:defRPr/>
            </a:pPr>
            <a:r>
              <a:rPr lang="en-US" dirty="0">
                <a:ea typeface="+mn-ea"/>
              </a:rPr>
              <a:t>Widget Extensions</a:t>
            </a:r>
          </a:p>
        </p:txBody>
      </p:sp>
      <p:sp>
        <p:nvSpPr>
          <p:cNvPr id="3" name="Text Placeholder 2"/>
          <p:cNvSpPr>
            <a:spLocks noGrp="1"/>
          </p:cNvSpPr>
          <p:nvPr>
            <p:ph type="body" sz="quarter" idx="10"/>
          </p:nvPr>
        </p:nvSpPr>
        <p:spPr>
          <a:xfrm>
            <a:off x="357188" y="674688"/>
            <a:ext cx="8535987" cy="923925"/>
          </a:xfrm>
        </p:spPr>
        <p:txBody>
          <a:bodyPr/>
          <a:lstStyle/>
          <a:p>
            <a:pPr algn="l" eaLnBrk="1" fontAlgn="auto" hangingPunct="1">
              <a:spcAft>
                <a:spcPts val="0"/>
              </a:spcAft>
              <a:buFont typeface="Arial"/>
              <a:buNone/>
              <a:defRPr/>
            </a:pPr>
            <a:r>
              <a:rPr lang="en-US" sz="4000" dirty="0">
                <a:ea typeface="+mn-ea"/>
              </a:rPr>
              <a:t>Widget Architecture 2.0 development</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Hooks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Extending Widget Functionality</a:t>
            </a:r>
          </a:p>
        </p:txBody>
      </p:sp>
    </p:spTree>
    <p:custDataLst>
      <p:tags r:id="rId1"/>
    </p:custDataLst>
    <p:extLst>
      <p:ext uri="{BB962C8B-B14F-4D97-AF65-F5344CB8AC3E}">
        <p14:creationId xmlns:p14="http://schemas.microsoft.com/office/powerpoint/2010/main" val="319142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What are Hooks?</a:t>
            </a:r>
          </a:p>
        </p:txBody>
      </p:sp>
      <p:sp>
        <p:nvSpPr>
          <p:cNvPr id="3" name="TextBox 2"/>
          <p:cNvSpPr txBox="1"/>
          <p:nvPr/>
        </p:nvSpPr>
        <p:spPr>
          <a:xfrm>
            <a:off x="1403648" y="2651428"/>
            <a:ext cx="6552728" cy="1938992"/>
          </a:xfrm>
          <a:prstGeom prst="rect">
            <a:avLst/>
          </a:prstGeom>
          <a:noFill/>
        </p:spPr>
        <p:txBody>
          <a:bodyPr wrap="square" rtlCol="0">
            <a:spAutoFit/>
          </a:bodyPr>
          <a:lstStyle/>
          <a:p>
            <a:r>
              <a:rPr lang="en-US" sz="2400" i="1" dirty="0">
                <a:latin typeface="Roboto Light"/>
                <a:cs typeface="Roboto Light"/>
              </a:rPr>
              <a:t>“</a:t>
            </a:r>
            <a:r>
              <a:rPr lang="en-US" sz="2400" i="1" dirty="0">
                <a:latin typeface="Roboto Light" charset="0"/>
                <a:ea typeface="Roboto Light" charset="0"/>
                <a:cs typeface="Roboto Light" charset="0"/>
              </a:rPr>
              <a:t>Hooks are </a:t>
            </a:r>
            <a:r>
              <a:rPr lang="en-US" sz="2400" b="1" i="1" dirty="0">
                <a:latin typeface="Roboto Black" charset="0"/>
                <a:ea typeface="Roboto Black" charset="0"/>
                <a:cs typeface="Roboto Black" charset="0"/>
              </a:rPr>
              <a:t>defined places </a:t>
            </a:r>
            <a:r>
              <a:rPr lang="en-US" sz="2400" b="1" i="1" dirty="0">
                <a:latin typeface="Roboto Thin" pitchFamily="2" charset="0"/>
                <a:ea typeface="Roboto Thin" pitchFamily="2" charset="0"/>
                <a:cs typeface="Roboto Black" charset="0"/>
              </a:rPr>
              <a:t>within a </a:t>
            </a:r>
            <a:r>
              <a:rPr lang="en-US" sz="2400" b="1" i="1" dirty="0">
                <a:latin typeface="Roboto Black" charset="0"/>
                <a:ea typeface="Roboto Black" charset="0"/>
                <a:cs typeface="Roboto Black" charset="0"/>
              </a:rPr>
              <a:t>widget-core</a:t>
            </a:r>
            <a:r>
              <a:rPr lang="en-US" sz="2400" i="1" dirty="0">
                <a:latin typeface="Roboto Light" charset="0"/>
                <a:ea typeface="Roboto Light" charset="0"/>
                <a:cs typeface="Roboto Light" charset="0"/>
              </a:rPr>
              <a:t> from which a </a:t>
            </a:r>
            <a:r>
              <a:rPr lang="en-US" sz="2400" b="1" i="1" dirty="0">
                <a:latin typeface="Roboto Black" charset="0"/>
                <a:ea typeface="Roboto Black" charset="0"/>
                <a:cs typeface="Roboto Black" charset="0"/>
              </a:rPr>
              <a:t>developer's code can be called</a:t>
            </a:r>
            <a:r>
              <a:rPr lang="en-US" sz="2400" i="1" dirty="0">
                <a:latin typeface="Roboto Light" charset="0"/>
                <a:ea typeface="Roboto Light" charset="0"/>
                <a:cs typeface="Roboto Light" charset="0"/>
              </a:rPr>
              <a:t>. </a:t>
            </a:r>
            <a:r>
              <a:rPr lang="en-US" sz="2400" b="1" i="1" dirty="0">
                <a:latin typeface="Roboto Black" charset="0"/>
                <a:ea typeface="Roboto Black" charset="0"/>
                <a:cs typeface="Roboto Black" charset="0"/>
              </a:rPr>
              <a:t>This allows data </a:t>
            </a:r>
            <a:r>
              <a:rPr lang="en-US" sz="2400" i="1" dirty="0">
                <a:latin typeface="Roboto Light" charset="0"/>
                <a:ea typeface="Roboto Light" charset="0"/>
                <a:cs typeface="Roboto Light" charset="0"/>
              </a:rPr>
              <a:t>being passed to an endpoint and data received from an endpoint </a:t>
            </a:r>
            <a:r>
              <a:rPr lang="en-US" sz="2400" b="1" i="1" dirty="0">
                <a:latin typeface="Roboto Black" charset="0"/>
                <a:ea typeface="Roboto Black" charset="0"/>
                <a:cs typeface="Roboto Black" charset="0"/>
              </a:rPr>
              <a:t>to be changed in someway</a:t>
            </a:r>
            <a:r>
              <a:rPr lang="en-US" sz="2400" i="1" dirty="0">
                <a:latin typeface="Roboto Light" charset="0"/>
                <a:ea typeface="Roboto Light" charset="0"/>
                <a:cs typeface="Roboto Light" charset="0"/>
              </a:rPr>
              <a:t>.</a:t>
            </a:r>
            <a:r>
              <a:rPr lang="en-US" sz="2400" i="1" dirty="0">
                <a:latin typeface="Roboto Light"/>
                <a:cs typeface="Roboto Light"/>
              </a:rPr>
              <a:t>”</a:t>
            </a:r>
          </a:p>
        </p:txBody>
      </p:sp>
    </p:spTree>
    <p:custDataLst>
      <p:tags r:id="rId1"/>
    </p:custDataLst>
    <p:extLst>
      <p:ext uri="{BB962C8B-B14F-4D97-AF65-F5344CB8AC3E}">
        <p14:creationId xmlns:p14="http://schemas.microsoft.com/office/powerpoint/2010/main" val="2824691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Hooks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Implementing a hook</a:t>
            </a:r>
          </a:p>
        </p:txBody>
      </p:sp>
      <p:sp>
        <p:nvSpPr>
          <p:cNvPr id="3" name="Rectangle 2"/>
          <p:cNvSpPr/>
          <p:nvPr/>
        </p:nvSpPr>
        <p:spPr>
          <a:xfrm>
            <a:off x="251520" y="2060848"/>
            <a:ext cx="8544818" cy="3240360"/>
          </a:xfrm>
          <a:prstGeom prst="rect">
            <a:avLst/>
          </a:prstGeom>
        </p:spPr>
        <p:txBody>
          <a:bodyPr/>
          <a:lstStyle/>
          <a:p>
            <a:pPr marL="285750" indent="-285750">
              <a:buFont typeface="Arial" charset="0"/>
              <a:buChar char="•"/>
            </a:pPr>
            <a:r>
              <a:rPr lang="en-US" dirty="0">
                <a:latin typeface="Roboto Light" charset="0"/>
                <a:ea typeface="Roboto Light" charset="0"/>
                <a:cs typeface="Roboto Light" charset="0"/>
              </a:rPr>
              <a:t>Hooks provides the ability to transform received data or data to be sent </a:t>
            </a:r>
          </a:p>
          <a:p>
            <a:pPr marL="285750" indent="-285750">
              <a:buFont typeface="Arial" charset="0"/>
              <a:buChar char="•"/>
            </a:pPr>
            <a:endParaRPr lang="en-US" dirty="0">
              <a:latin typeface="Roboto Light" charset="0"/>
              <a:ea typeface="Roboto Light" charset="0"/>
              <a:cs typeface="Roboto Light" charset="0"/>
            </a:endParaRPr>
          </a:p>
          <a:p>
            <a:pPr marL="285750" indent="-285750">
              <a:buFont typeface="Arial" charset="0"/>
              <a:buChar char="•"/>
            </a:pPr>
            <a:r>
              <a:rPr lang="en-US" dirty="0">
                <a:latin typeface="Roboto Light" charset="0"/>
                <a:ea typeface="Roboto Light" charset="0"/>
                <a:cs typeface="Roboto Light" charset="0"/>
              </a:rPr>
              <a:t>Developers can not add new data fields within a hook’s implementation</a:t>
            </a:r>
          </a:p>
          <a:p>
            <a:pPr marL="285750" lvl="0" indent="-285750" rtl="0">
              <a:buFont typeface="Arial" charset="0"/>
              <a:buChar char="•"/>
            </a:pPr>
            <a:endParaRPr lang="en-US" dirty="0">
              <a:latin typeface="Roboto Light" charset="0"/>
              <a:ea typeface="Roboto Light" charset="0"/>
              <a:cs typeface="Roboto Light" charset="0"/>
            </a:endParaRPr>
          </a:p>
          <a:p>
            <a:pPr marL="285750" lvl="0" indent="-285750" rtl="0">
              <a:buFont typeface="Arial" charset="0"/>
              <a:buChar char="•"/>
            </a:pPr>
            <a:r>
              <a:rPr lang="en-US" dirty="0">
                <a:latin typeface="Roboto Light" charset="0"/>
                <a:ea typeface="Roboto Light" charset="0"/>
                <a:cs typeface="Roboto Light" charset="0"/>
              </a:rPr>
              <a:t>A hook will be called only if it is implemented</a:t>
            </a:r>
          </a:p>
          <a:p>
            <a:pPr marL="285750" lvl="0" indent="-285750" rtl="0">
              <a:buFont typeface="Arial" charset="0"/>
              <a:buChar char="•"/>
            </a:pPr>
            <a:endParaRPr lang="en-US" dirty="0">
              <a:latin typeface="Roboto Light" charset="0"/>
              <a:ea typeface="Roboto Light" charset="0"/>
              <a:cs typeface="Roboto Light" charset="0"/>
            </a:endParaRPr>
          </a:p>
          <a:p>
            <a:pPr marL="285750" lvl="0" indent="-285750" rtl="0">
              <a:buFont typeface="Arial" charset="0"/>
              <a:buChar char="•"/>
            </a:pPr>
            <a:r>
              <a:rPr lang="en-US" dirty="0">
                <a:latin typeface="Roboto Light" charset="0"/>
                <a:ea typeface="Roboto Light" charset="0"/>
                <a:cs typeface="Roboto Light" charset="0"/>
              </a:rPr>
              <a:t>Every hook provides a specific set of data to the implementation.</a:t>
            </a:r>
          </a:p>
          <a:p>
            <a:pPr marL="285750" lvl="0" indent="-285750" rtl="0">
              <a:buFont typeface="Arial" charset="0"/>
              <a:buChar char="•"/>
            </a:pPr>
            <a:endParaRPr lang="en-US" dirty="0">
              <a:latin typeface="Roboto Light" charset="0"/>
              <a:ea typeface="Roboto Light" charset="0"/>
              <a:cs typeface="Roboto Light" charset="0"/>
            </a:endParaRPr>
          </a:p>
          <a:p>
            <a:pPr marL="285750" lvl="0" indent="-285750" rtl="0">
              <a:buFont typeface="Arial" charset="0"/>
              <a:buChar char="•"/>
            </a:pPr>
            <a:r>
              <a:rPr lang="en-US" dirty="0">
                <a:latin typeface="Roboto Light" charset="0"/>
                <a:ea typeface="Roboto Light" charset="0"/>
                <a:cs typeface="Roboto Light" charset="0"/>
              </a:rPr>
              <a:t>The available hooks list can be found in the Widget’s Documentation</a:t>
            </a:r>
          </a:p>
          <a:p>
            <a:pPr marL="285750" lvl="0" indent="-285750" rtl="0">
              <a:buFont typeface="Arial" charset="0"/>
              <a:buChar char="•"/>
            </a:pPr>
            <a:endParaRPr lang="en-US" dirty="0">
              <a:latin typeface="Roboto Light" charset="0"/>
              <a:ea typeface="Roboto Light" charset="0"/>
              <a:cs typeface="Roboto Light" charset="0"/>
            </a:endParaRPr>
          </a:p>
        </p:txBody>
      </p:sp>
    </p:spTree>
    <p:custDataLst>
      <p:tags r:id="rId1"/>
    </p:custDataLst>
    <p:extLst>
      <p:ext uri="{BB962C8B-B14F-4D97-AF65-F5344CB8AC3E}">
        <p14:creationId xmlns:p14="http://schemas.microsoft.com/office/powerpoint/2010/main" val="2381303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Implementing Hooks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Product Summary Widget hooks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01" y="1772816"/>
            <a:ext cx="8455637" cy="4578598"/>
          </a:xfrm>
          <a:prstGeom prst="rect">
            <a:avLst/>
          </a:prstGeom>
        </p:spPr>
      </p:pic>
    </p:spTree>
    <p:custDataLst>
      <p:tags r:id="rId1"/>
    </p:custDataLst>
    <p:extLst>
      <p:ext uri="{BB962C8B-B14F-4D97-AF65-F5344CB8AC3E}">
        <p14:creationId xmlns:p14="http://schemas.microsoft.com/office/powerpoint/2010/main" val="2321026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Implementing Hooks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Product Summary Widget hooks</a:t>
            </a:r>
          </a:p>
        </p:txBody>
      </p:sp>
      <p:graphicFrame>
        <p:nvGraphicFramePr>
          <p:cNvPr id="5" name="Table 4"/>
          <p:cNvGraphicFramePr>
            <a:graphicFrameLocks noGrp="1"/>
          </p:cNvGraphicFramePr>
          <p:nvPr>
            <p:extLst/>
          </p:nvPr>
        </p:nvGraphicFramePr>
        <p:xfrm>
          <a:off x="323850" y="4581128"/>
          <a:ext cx="8483449" cy="1075846"/>
        </p:xfrm>
        <a:graphic>
          <a:graphicData uri="http://schemas.openxmlformats.org/drawingml/2006/table">
            <a:tbl>
              <a:tblPr firstRow="1" bandRow="1">
                <a:tableStyleId>{5C22544A-7EE6-4342-B048-85BDC9FD1C3A}</a:tableStyleId>
              </a:tblPr>
              <a:tblGrid>
                <a:gridCol w="8483449">
                  <a:extLst>
                    <a:ext uri="{9D8B030D-6E8A-4147-A177-3AD203B41FA5}">
                      <a16:colId xmlns:a16="http://schemas.microsoft.com/office/drawing/2014/main" xmlns="" val="20000"/>
                    </a:ext>
                  </a:extLst>
                </a:gridCol>
              </a:tblGrid>
              <a:tr h="1075846">
                <a:tc>
                  <a:txBody>
                    <a:bodyPr/>
                    <a:lstStyle/>
                    <a:p>
                      <a:r>
                        <a:rPr lang="en-US" sz="1200" b="1" dirty="0">
                          <a:solidFill>
                            <a:srgbClr val="000080"/>
                          </a:solidFill>
                          <a:latin typeface="Courier New" charset="0"/>
                          <a:ea typeface="Courier New" charset="0"/>
                          <a:cs typeface="Courier New" charset="0"/>
                        </a:rPr>
                        <a:t>export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hooks =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processKinds</a:t>
                      </a:r>
                      <a:r>
                        <a:rPr lang="en-US" sz="1200" dirty="0">
                          <a:solidFill>
                            <a:schemeClr val="tx1"/>
                          </a:solidFill>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productKinds</a:t>
                      </a:r>
                      <a:r>
                        <a:rPr lang="en-US" sz="1200" dirty="0">
                          <a:solidFill>
                            <a:schemeClr val="tx1"/>
                          </a:solidFill>
                          <a:latin typeface="Courier New" charset="0"/>
                          <a:ea typeface="Courier New" charset="0"/>
                          <a:cs typeface="Courier New" charset="0"/>
                        </a:rPr>
                        <a:t>) =&gt; </a:t>
                      </a:r>
                      <a:r>
                        <a:rPr lang="en-US" sz="1200" dirty="0" err="1">
                          <a:solidFill>
                            <a:schemeClr val="tx1"/>
                          </a:solidFill>
                          <a:latin typeface="Courier New" charset="0"/>
                          <a:ea typeface="Courier New" charset="0"/>
                          <a:cs typeface="Courier New" charset="0"/>
                        </a:rPr>
                        <a:t>productKinds.map</a:t>
                      </a:r>
                      <a:r>
                        <a:rPr lang="en-US" sz="1200" dirty="0">
                          <a:solidFill>
                            <a:schemeClr val="tx1"/>
                          </a:solidFill>
                          <a:latin typeface="Courier New" charset="0"/>
                          <a:ea typeface="Courier New" charset="0"/>
                          <a:cs typeface="Courier New" charset="0"/>
                        </a:rPr>
                        <a:t>(kind =&gt;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Object.assign</a:t>
                      </a:r>
                      <a:r>
                        <a:rPr lang="en-US" sz="1200" dirty="0">
                          <a:solidFill>
                            <a:schemeClr val="tx1"/>
                          </a:solidFill>
                          <a:latin typeface="Courier New" charset="0"/>
                          <a:ea typeface="Courier New" charset="0"/>
                          <a:cs typeface="Courier New" charset="0"/>
                        </a:rPr>
                        <a:t>({}, kind, { name: </a:t>
                      </a:r>
                      <a:r>
                        <a:rPr lang="en-US" sz="1200" dirty="0" err="1">
                          <a:solidFill>
                            <a:schemeClr val="tx1"/>
                          </a:solidFill>
                          <a:latin typeface="Courier New" charset="0"/>
                          <a:ea typeface="Courier New" charset="0"/>
                          <a:cs typeface="Courier New" charset="0"/>
                        </a:rPr>
                        <a:t>kind.name.split</a:t>
                      </a:r>
                      <a:r>
                        <a:rPr lang="en-US" sz="1200" dirty="0">
                          <a:solidFill>
                            <a:schemeClr val="tx1"/>
                          </a:solidFill>
                          <a:latin typeface="Courier New" charset="0"/>
                          <a:ea typeface="Courier New" charset="0"/>
                          <a:cs typeface="Courier New" charset="0"/>
                        </a:rPr>
                        <a:t>(</a:t>
                      </a:r>
                      <a:r>
                        <a:rPr lang="en-US" sz="1200" b="1" dirty="0">
                          <a:solidFill>
                            <a:srgbClr val="008000"/>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).reverse().join(</a:t>
                      </a:r>
                      <a:r>
                        <a:rPr lang="en-US" sz="1200" b="1" dirty="0">
                          <a:solidFill>
                            <a:srgbClr val="008000"/>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a:t>
                      </a:r>
                    </a:p>
                  </a:txBody>
                  <a:tcPr>
                    <a:solidFill>
                      <a:schemeClr val="bg1">
                        <a:lumMod val="95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239047" y="1916832"/>
            <a:ext cx="7156275" cy="2636619"/>
          </a:xfrm>
          <a:prstGeom prst="rect">
            <a:avLst/>
          </a:prstGeom>
          <a:noFill/>
        </p:spPr>
        <p:txBody>
          <a:bodyPr wrap="square" lIns="90000" rtlCol="0">
            <a:spAutoFit/>
          </a:bodyPr>
          <a:lstStyle/>
          <a:p>
            <a:pPr>
              <a:lnSpc>
                <a:spcPts val="1600"/>
              </a:lnSpc>
            </a:pPr>
            <a:r>
              <a:rPr lang="en-US" b="1" i="1" dirty="0">
                <a:latin typeface="Roboto Light"/>
                <a:cs typeface="Roboto Light"/>
              </a:rPr>
              <a:t>#</a:t>
            </a:r>
            <a:r>
              <a:rPr lang="en-US" b="1" i="1" dirty="0" err="1">
                <a:latin typeface="Roboto Light"/>
                <a:cs typeface="Roboto Light"/>
              </a:rPr>
              <a:t>processKinds</a:t>
            </a:r>
            <a:r>
              <a:rPr lang="en-US" b="1" i="1" dirty="0">
                <a:latin typeface="Roboto Light"/>
                <a:cs typeface="Roboto Light"/>
              </a:rPr>
              <a:t>(kinds)</a:t>
            </a:r>
          </a:p>
          <a:p>
            <a:pPr>
              <a:lnSpc>
                <a:spcPts val="1600"/>
              </a:lnSpc>
            </a:pPr>
            <a:endParaRPr lang="en-US" b="1" i="1" dirty="0">
              <a:latin typeface="Roboto Light"/>
              <a:cs typeface="Roboto Light"/>
            </a:endParaRPr>
          </a:p>
          <a:p>
            <a:pPr>
              <a:lnSpc>
                <a:spcPts val="1600"/>
              </a:lnSpc>
            </a:pPr>
            <a:r>
              <a:rPr lang="en-US" sz="1600" b="1" dirty="0">
                <a:latin typeface="Roboto Light"/>
                <a:cs typeface="Roboto Light"/>
              </a:rPr>
              <a:t>Purpose: </a:t>
            </a:r>
          </a:p>
          <a:p>
            <a:pPr>
              <a:lnSpc>
                <a:spcPts val="1600"/>
              </a:lnSpc>
            </a:pPr>
            <a:r>
              <a:rPr lang="en-US" sz="1600" i="1" dirty="0">
                <a:latin typeface="Roboto Light"/>
                <a:cs typeface="Roboto Light"/>
              </a:rPr>
              <a:t>Intended to allow the Developer to process the different kind of account types.</a:t>
            </a:r>
          </a:p>
          <a:p>
            <a:pPr>
              <a:lnSpc>
                <a:spcPts val="1600"/>
              </a:lnSpc>
            </a:pPr>
            <a:endParaRPr lang="en-US" sz="1600" dirty="0">
              <a:latin typeface="Roboto Light"/>
              <a:cs typeface="Roboto Light"/>
            </a:endParaRPr>
          </a:p>
          <a:p>
            <a:pPr>
              <a:lnSpc>
                <a:spcPts val="1600"/>
              </a:lnSpc>
            </a:pPr>
            <a:r>
              <a:rPr lang="en-US" sz="1600" b="1" dirty="0">
                <a:latin typeface="Roboto Light"/>
                <a:cs typeface="Roboto Light"/>
              </a:rPr>
              <a:t>Return:</a:t>
            </a:r>
          </a:p>
          <a:p>
            <a:pPr>
              <a:lnSpc>
                <a:spcPts val="1600"/>
              </a:lnSpc>
            </a:pPr>
            <a:r>
              <a:rPr lang="en-US" sz="1600" i="1" dirty="0">
                <a:latin typeface="Roboto Light"/>
                <a:cs typeface="Roboto Light"/>
              </a:rPr>
              <a:t>Any. It depends on the implementation</a:t>
            </a:r>
          </a:p>
          <a:p>
            <a:pPr>
              <a:lnSpc>
                <a:spcPts val="1600"/>
              </a:lnSpc>
            </a:pPr>
            <a:endParaRPr lang="en-US" sz="1600" i="1" dirty="0">
              <a:latin typeface="Roboto Light"/>
              <a:cs typeface="Roboto Light"/>
            </a:endParaRPr>
          </a:p>
          <a:p>
            <a:pPr>
              <a:lnSpc>
                <a:spcPts val="1600"/>
              </a:lnSpc>
            </a:pPr>
            <a:endParaRPr lang="en-US" sz="1600" i="1" dirty="0">
              <a:latin typeface="Roboto Light"/>
              <a:cs typeface="Roboto Light"/>
            </a:endParaRPr>
          </a:p>
          <a:p>
            <a:pPr>
              <a:lnSpc>
                <a:spcPts val="1600"/>
              </a:lnSpc>
            </a:pPr>
            <a:endParaRPr lang="en-US" sz="1600" i="1" dirty="0">
              <a:latin typeface="Roboto Light"/>
              <a:cs typeface="Roboto Light"/>
            </a:endParaRPr>
          </a:p>
          <a:p>
            <a:r>
              <a:rPr lang="en-US" sz="1600" b="1" dirty="0">
                <a:latin typeface="Roboto Light"/>
                <a:cs typeface="Roboto Light"/>
              </a:rPr>
              <a:t>Example</a:t>
            </a:r>
            <a:r>
              <a:rPr lang="en-US" sz="1600" b="1" i="1" dirty="0">
                <a:latin typeface="Roboto Light"/>
                <a:cs typeface="Roboto Light"/>
              </a:rPr>
              <a:t>:</a:t>
            </a:r>
          </a:p>
          <a:p>
            <a:r>
              <a:rPr lang="en-US" sz="1600" i="1" dirty="0">
                <a:latin typeface="Roboto Light"/>
                <a:cs typeface="Roboto Light"/>
              </a:rPr>
              <a:t>The implementation will return reversed product kinds names </a:t>
            </a:r>
          </a:p>
        </p:txBody>
      </p:sp>
      <p:sp>
        <p:nvSpPr>
          <p:cNvPr id="3" name="TextBox 2"/>
          <p:cNvSpPr txBox="1"/>
          <p:nvPr/>
        </p:nvSpPr>
        <p:spPr>
          <a:xfrm>
            <a:off x="243537" y="5728900"/>
            <a:ext cx="8576935" cy="292388"/>
          </a:xfrm>
          <a:prstGeom prst="rect">
            <a:avLst/>
          </a:prstGeom>
          <a:noFill/>
        </p:spPr>
        <p:txBody>
          <a:bodyPr wrap="square" rtlCol="0">
            <a:spAutoFit/>
          </a:bodyPr>
          <a:lstStyle/>
          <a:p>
            <a:r>
              <a:rPr lang="en-US" sz="1300" b="1" dirty="0">
                <a:latin typeface="Roboto Light"/>
                <a:cs typeface="Roboto Light"/>
              </a:rPr>
              <a:t>Note</a:t>
            </a:r>
            <a:r>
              <a:rPr lang="en-US" sz="1300" dirty="0">
                <a:latin typeface="Roboto Light"/>
                <a:cs typeface="Roboto Light"/>
              </a:rPr>
              <a:t>: This approach will not let the developer to access the widget’s preferences</a:t>
            </a:r>
          </a:p>
        </p:txBody>
      </p:sp>
      <p:graphicFrame>
        <p:nvGraphicFramePr>
          <p:cNvPr id="11" name="Table 10"/>
          <p:cNvGraphicFramePr>
            <a:graphicFrameLocks noGrp="1"/>
          </p:cNvGraphicFramePr>
          <p:nvPr>
            <p:extLst>
              <p:ext uri="{D42A27DB-BD31-4B8C-83A1-F6EECF244321}">
                <p14:modId xmlns:p14="http://schemas.microsoft.com/office/powerpoint/2010/main" val="1530799303"/>
              </p:ext>
            </p:extLst>
          </p:nvPr>
        </p:nvGraphicFramePr>
        <p:xfrm>
          <a:off x="361157" y="4553451"/>
          <a:ext cx="8459315" cy="1862717"/>
        </p:xfrm>
        <a:graphic>
          <a:graphicData uri="http://schemas.openxmlformats.org/drawingml/2006/table">
            <a:tbl>
              <a:tblPr firstRow="1" bandRow="1">
                <a:tableStyleId>{5C22544A-7EE6-4342-B048-85BDC9FD1C3A}</a:tableStyleId>
              </a:tblPr>
              <a:tblGrid>
                <a:gridCol w="8459315">
                  <a:extLst>
                    <a:ext uri="{9D8B030D-6E8A-4147-A177-3AD203B41FA5}">
                      <a16:colId xmlns:a16="http://schemas.microsoft.com/office/drawing/2014/main" xmlns="" val="20000"/>
                    </a:ext>
                  </a:extLst>
                </a:gridCol>
              </a:tblGrid>
              <a:tr h="1862717">
                <a:tc>
                  <a:txBody>
                    <a:bodyPr/>
                    <a:lstStyle/>
                    <a:p>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dirty="0">
                          <a:solidFill>
                            <a:srgbClr val="458383"/>
                          </a:solidFill>
                          <a:latin typeface="Courier New" charset="0"/>
                          <a:ea typeface="Courier New" charset="0"/>
                          <a:cs typeface="Courier New" charset="0"/>
                        </a:rPr>
                        <a:t>NAME_PREFIX_PREFERENCE </a:t>
                      </a:r>
                      <a:r>
                        <a:rPr lang="en-US" sz="1200" dirty="0">
                          <a:solidFill>
                            <a:schemeClr val="tx1"/>
                          </a:solidFill>
                          <a:latin typeface="Courier New" charset="0"/>
                          <a:ea typeface="Courier New" charset="0"/>
                          <a:cs typeface="Courier New" charset="0"/>
                        </a:rPr>
                        <a:t>=</a:t>
                      </a:r>
                      <a:r>
                        <a:rPr lang="en-US" sz="1200" dirty="0">
                          <a:latin typeface="Courier New" charset="0"/>
                          <a:ea typeface="Courier New" charset="0"/>
                          <a:cs typeface="Courier New" charset="0"/>
                        </a:rPr>
                        <a:t> </a:t>
                      </a:r>
                      <a:r>
                        <a:rPr lang="en-US" sz="1200" b="1" dirty="0">
                          <a:solidFill>
                            <a:srgbClr val="008000"/>
                          </a:solidFill>
                          <a:latin typeface="Courier New" charset="0"/>
                          <a:ea typeface="Courier New" charset="0"/>
                          <a:cs typeface="Courier New" charset="0"/>
                        </a:rPr>
                        <a:t>'</a:t>
                      </a:r>
                      <a:r>
                        <a:rPr lang="en-US" sz="1200" b="1" dirty="0" err="1">
                          <a:solidFill>
                            <a:srgbClr val="008000"/>
                          </a:solidFill>
                          <a:latin typeface="Courier New" charset="0"/>
                          <a:ea typeface="Courier New" charset="0"/>
                          <a:cs typeface="Courier New" charset="0"/>
                        </a:rPr>
                        <a:t>namePrefix</a:t>
                      </a:r>
                      <a:r>
                        <a:rPr lang="en-US" sz="1200" b="1" dirty="0">
                          <a:solidFill>
                            <a:srgbClr val="008000"/>
                          </a:solidFill>
                          <a:latin typeface="Courier New" charset="0"/>
                          <a:ea typeface="Courier New" charset="0"/>
                          <a:cs typeface="Courier New" charset="0"/>
                        </a:rPr>
                        <a:t>'</a:t>
                      </a:r>
                      <a:r>
                        <a:rPr lang="en-US" sz="1200" dirty="0">
                          <a:latin typeface="Courier New" charset="0"/>
                          <a:ea typeface="Courier New" charset="0"/>
                          <a:cs typeface="Courier New" charset="0"/>
                        </a:rPr>
                        <a:t>;</a:t>
                      </a:r>
                      <a:br>
                        <a:rPr lang="en-US" sz="1200" dirty="0">
                          <a:latin typeface="Courier New" charset="0"/>
                          <a:ea typeface="Courier New" charset="0"/>
                          <a:cs typeface="Courier New" charset="0"/>
                        </a:rPr>
                      </a:br>
                      <a:r>
                        <a:rPr lang="en-US" sz="1200" b="1" dirty="0">
                          <a:solidFill>
                            <a:srgbClr val="000080"/>
                          </a:solidFill>
                          <a:latin typeface="Courier New" charset="0"/>
                          <a:ea typeface="Courier New" charset="0"/>
                          <a:cs typeface="Courier New" charset="0"/>
                        </a:rPr>
                        <a:t>export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i="1" dirty="0">
                          <a:solidFill>
                            <a:schemeClr val="tx1"/>
                          </a:solidFill>
                          <a:latin typeface="Courier New" charset="0"/>
                          <a:ea typeface="Courier New" charset="0"/>
                          <a:cs typeface="Courier New" charset="0"/>
                        </a:rPr>
                        <a:t>hooks </a:t>
                      </a:r>
                      <a:r>
                        <a:rPr lang="en-US" sz="1200" dirty="0">
                          <a:solidFill>
                            <a:schemeClr val="tx1"/>
                          </a:solidFill>
                          <a:latin typeface="Courier New" charset="0"/>
                          <a:ea typeface="Courier New" charset="0"/>
                          <a:cs typeface="Courier New" charset="0"/>
                        </a:rPr>
                        <a:t>= (context) =&gt; {</a:t>
                      </a:r>
                      <a:r>
                        <a:rPr lang="en-US" sz="1200" dirty="0">
                          <a:latin typeface="Courier New" charset="0"/>
                          <a:ea typeface="Courier New" charset="0"/>
                          <a:cs typeface="Courier New" charset="0"/>
                        </a:rPr>
                        <a:t/>
                      </a:r>
                      <a:br>
                        <a:rPr lang="en-US" sz="1200" dirty="0">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dirty="0">
                          <a:solidFill>
                            <a:srgbClr val="458383"/>
                          </a:solidFill>
                          <a:latin typeface="Courier New" charset="0"/>
                          <a:ea typeface="Courier New" charset="0"/>
                          <a:cs typeface="Courier New" charset="0"/>
                        </a:rPr>
                        <a:t>NAME_PREFIX </a:t>
                      </a:r>
                      <a:r>
                        <a:rPr lang="en-US" sz="1200" dirty="0">
                          <a:solidFill>
                            <a:schemeClr val="tx1"/>
                          </a:solidFill>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context.</a:t>
                      </a:r>
                      <a:r>
                        <a:rPr lang="en-US" sz="1200" b="1" dirty="0" err="1">
                          <a:solidFill>
                            <a:srgbClr val="660E7A"/>
                          </a:solidFill>
                          <a:latin typeface="Courier New" charset="0"/>
                          <a:ea typeface="Courier New" charset="0"/>
                          <a:cs typeface="Courier New" charset="0"/>
                        </a:rPr>
                        <a:t>widget</a:t>
                      </a:r>
                      <a:r>
                        <a:rPr lang="en-US" sz="1200" dirty="0" err="1">
                          <a:latin typeface="Courier New" charset="0"/>
                          <a:ea typeface="Courier New" charset="0"/>
                          <a:cs typeface="Courier New" charset="0"/>
                        </a:rPr>
                        <a:t>.</a:t>
                      </a:r>
                      <a:r>
                        <a:rPr lang="en-US" sz="1200" dirty="0" err="1">
                          <a:solidFill>
                            <a:srgbClr val="7A7A43"/>
                          </a:solidFill>
                          <a:latin typeface="Courier New" charset="0"/>
                          <a:ea typeface="Courier New" charset="0"/>
                          <a:cs typeface="Courier New" charset="0"/>
                        </a:rPr>
                        <a:t>getStringPreference</a:t>
                      </a:r>
                      <a:r>
                        <a:rPr lang="en-US" sz="1200" dirty="0">
                          <a:solidFill>
                            <a:schemeClr val="tx1"/>
                          </a:solidFill>
                          <a:latin typeface="Courier New" charset="0"/>
                          <a:ea typeface="Courier New" charset="0"/>
                          <a:cs typeface="Courier New" charset="0"/>
                        </a:rPr>
                        <a:t>(</a:t>
                      </a:r>
                      <a:r>
                        <a:rPr lang="en-US" sz="1200" dirty="0">
                          <a:solidFill>
                            <a:srgbClr val="458383"/>
                          </a:solidFill>
                          <a:latin typeface="Courier New" charset="0"/>
                          <a:ea typeface="Courier New" charset="0"/>
                          <a:cs typeface="Courier New" charset="0"/>
                        </a:rPr>
                        <a:t>NAME_PREFIX_PREFERENCE</a:t>
                      </a:r>
                      <a:r>
                        <a:rPr lang="en-US" sz="1200" dirty="0">
                          <a:solidFill>
                            <a:schemeClr val="tx1"/>
                          </a:solidFill>
                          <a:latin typeface="Courier New" charset="0"/>
                          <a:ea typeface="Courier New" charset="0"/>
                          <a:cs typeface="Courier New" charset="0"/>
                        </a:rPr>
                        <a:t>);</a:t>
                      </a:r>
                      <a:r>
                        <a:rPr lang="en-US" sz="1200" dirty="0">
                          <a:latin typeface="Courier New" charset="0"/>
                          <a:ea typeface="Courier New" charset="0"/>
                          <a:cs typeface="Courier New" charset="0"/>
                        </a:rPr>
                        <a:t/>
                      </a:r>
                      <a:br>
                        <a:rPr lang="en-US" sz="1200" dirty="0">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b="1" dirty="0">
                          <a:solidFill>
                            <a:srgbClr val="000080"/>
                          </a:solidFill>
                          <a:latin typeface="Courier New" charset="0"/>
                          <a:ea typeface="Courier New" charset="0"/>
                          <a:cs typeface="Courier New" charset="0"/>
                        </a:rPr>
                        <a:t>return </a:t>
                      </a:r>
                      <a:r>
                        <a:rPr lang="en-US" sz="1200" dirty="0">
                          <a:solidFill>
                            <a:schemeClr val="tx1"/>
                          </a:solidFill>
                          <a:latin typeface="Courier New" charset="0"/>
                          <a:ea typeface="Courier New" charset="0"/>
                          <a:cs typeface="Courier New" charset="0"/>
                        </a:rPr>
                        <a:t>{</a:t>
                      </a:r>
                      <a:r>
                        <a:rPr lang="en-US" sz="1200" dirty="0">
                          <a:latin typeface="Courier New" charset="0"/>
                          <a:ea typeface="Courier New" charset="0"/>
                          <a:cs typeface="Courier New" charset="0"/>
                        </a:rPr>
                        <a:t/>
                      </a:r>
                      <a:br>
                        <a:rPr lang="en-US" sz="1200" dirty="0">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dirty="0" err="1">
                          <a:solidFill>
                            <a:srgbClr val="7A7A43"/>
                          </a:solidFill>
                          <a:latin typeface="Courier New" charset="0"/>
                          <a:ea typeface="Courier New" charset="0"/>
                          <a:cs typeface="Courier New" charset="0"/>
                        </a:rPr>
                        <a:t>processKinds</a:t>
                      </a:r>
                      <a:r>
                        <a:rPr lang="en-US" sz="1200" dirty="0">
                          <a:solidFill>
                            <a:schemeClr val="tx1"/>
                          </a:solidFill>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productKinds</a:t>
                      </a:r>
                      <a:r>
                        <a:rPr lang="en-US" sz="1200" dirty="0">
                          <a:solidFill>
                            <a:schemeClr val="tx1"/>
                          </a:solidFill>
                          <a:latin typeface="Courier New" charset="0"/>
                          <a:ea typeface="Courier New" charset="0"/>
                          <a:cs typeface="Courier New" charset="0"/>
                        </a:rPr>
                        <a:t>) =&gt; </a:t>
                      </a:r>
                      <a:r>
                        <a:rPr lang="en-US" sz="1200" dirty="0" err="1">
                          <a:solidFill>
                            <a:schemeClr val="tx1"/>
                          </a:solidFill>
                          <a:latin typeface="Courier New" charset="0"/>
                          <a:ea typeface="Courier New" charset="0"/>
                          <a:cs typeface="Courier New" charset="0"/>
                        </a:rPr>
                        <a:t>productKinds.</a:t>
                      </a:r>
                      <a:r>
                        <a:rPr lang="en-US" sz="1200" dirty="0" err="1">
                          <a:solidFill>
                            <a:srgbClr val="7A7A43"/>
                          </a:solidFill>
                          <a:latin typeface="Courier New" charset="0"/>
                          <a:ea typeface="Courier New" charset="0"/>
                          <a:cs typeface="Courier New" charset="0"/>
                        </a:rPr>
                        <a:t>map</a:t>
                      </a:r>
                      <a:r>
                        <a:rPr lang="en-US" sz="1200" dirty="0">
                          <a:solidFill>
                            <a:schemeClr val="tx1"/>
                          </a:solidFill>
                          <a:latin typeface="Courier New" charset="0"/>
                          <a:ea typeface="Courier New" charset="0"/>
                          <a:cs typeface="Courier New" charset="0"/>
                        </a:rPr>
                        <a:t>(kind =&gt;</a:t>
                      </a:r>
                      <a:r>
                        <a:rPr lang="en-US" sz="1200" dirty="0">
                          <a:latin typeface="Courier New" charset="0"/>
                          <a:ea typeface="Courier New" charset="0"/>
                          <a:cs typeface="Courier New" charset="0"/>
                        </a:rPr>
                        <a:t/>
                      </a:r>
                      <a:br>
                        <a:rPr lang="en-US" sz="1200" dirty="0">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dirty="0" err="1">
                          <a:solidFill>
                            <a:schemeClr val="tx1"/>
                          </a:solidFill>
                          <a:latin typeface="Courier New" charset="0"/>
                          <a:ea typeface="Courier New" charset="0"/>
                          <a:cs typeface="Courier New" charset="0"/>
                        </a:rPr>
                        <a:t>Object.</a:t>
                      </a:r>
                      <a:r>
                        <a:rPr lang="en-US" sz="1200" dirty="0" err="1">
                          <a:solidFill>
                            <a:srgbClr val="7A7A43"/>
                          </a:solidFill>
                          <a:latin typeface="Courier New" charset="0"/>
                          <a:ea typeface="Courier New" charset="0"/>
                          <a:cs typeface="Courier New" charset="0"/>
                        </a:rPr>
                        <a:t>assign</a:t>
                      </a:r>
                      <a:r>
                        <a:rPr lang="en-US" sz="1200" dirty="0">
                          <a:solidFill>
                            <a:schemeClr val="tx1"/>
                          </a:solidFill>
                          <a:latin typeface="Courier New" charset="0"/>
                          <a:ea typeface="Courier New" charset="0"/>
                          <a:cs typeface="Courier New" charset="0"/>
                        </a:rPr>
                        <a:t>({}, kind, { </a:t>
                      </a:r>
                      <a:r>
                        <a:rPr lang="en-US" sz="1200" b="1" dirty="0">
                          <a:solidFill>
                            <a:srgbClr val="660E7A"/>
                          </a:solidFill>
                          <a:latin typeface="Courier New" charset="0"/>
                          <a:ea typeface="Courier New" charset="0"/>
                          <a:cs typeface="Courier New" charset="0"/>
                        </a:rPr>
                        <a:t>name</a:t>
                      </a:r>
                      <a:r>
                        <a:rPr lang="en-US" sz="1200" dirty="0">
                          <a:solidFill>
                            <a:schemeClr val="tx1"/>
                          </a:solidFill>
                          <a:latin typeface="Courier New" charset="0"/>
                          <a:ea typeface="Courier New" charset="0"/>
                          <a:cs typeface="Courier New" charset="0"/>
                        </a:rPr>
                        <a:t>: </a:t>
                      </a:r>
                      <a:r>
                        <a:rPr lang="en-US" sz="1200" b="1" dirty="0">
                          <a:solidFill>
                            <a:srgbClr val="008000"/>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a:t>
                      </a:r>
                      <a:r>
                        <a:rPr lang="en-US" sz="1200" dirty="0">
                          <a:solidFill>
                            <a:srgbClr val="458383"/>
                          </a:solidFill>
                          <a:latin typeface="Courier New" charset="0"/>
                          <a:ea typeface="Courier New" charset="0"/>
                          <a:cs typeface="Courier New" charset="0"/>
                        </a:rPr>
                        <a:t>NAME_PREFIX</a:t>
                      </a:r>
                      <a:r>
                        <a:rPr lang="en-US" sz="1200" dirty="0">
                          <a:solidFill>
                            <a:schemeClr val="tx1"/>
                          </a:solidFill>
                          <a:latin typeface="Courier New" charset="0"/>
                          <a:ea typeface="Courier New" charset="0"/>
                          <a:cs typeface="Courier New" charset="0"/>
                        </a:rPr>
                        <a:t>}${</a:t>
                      </a:r>
                      <a:r>
                        <a:rPr lang="en-US" sz="1200" dirty="0" err="1">
                          <a:solidFill>
                            <a:schemeClr val="tx1"/>
                          </a:solidFill>
                          <a:latin typeface="Courier New" charset="0"/>
                          <a:ea typeface="Courier New" charset="0"/>
                          <a:cs typeface="Courier New" charset="0"/>
                        </a:rPr>
                        <a:t>kind.</a:t>
                      </a:r>
                      <a:r>
                        <a:rPr lang="en-US" sz="1200" b="1" dirty="0" err="1">
                          <a:solidFill>
                            <a:srgbClr val="660E7A"/>
                          </a:solidFill>
                          <a:latin typeface="Courier New" charset="0"/>
                          <a:ea typeface="Courier New" charset="0"/>
                          <a:cs typeface="Courier New" charset="0"/>
                        </a:rPr>
                        <a:t>name</a:t>
                      </a:r>
                      <a:r>
                        <a:rPr lang="en-US" sz="1200" dirty="0">
                          <a:solidFill>
                            <a:schemeClr val="tx1"/>
                          </a:solidFill>
                          <a:latin typeface="Courier New" charset="0"/>
                          <a:ea typeface="Courier New" charset="0"/>
                          <a:cs typeface="Courier New" charset="0"/>
                        </a:rPr>
                        <a:t>}</a:t>
                      </a:r>
                      <a:r>
                        <a:rPr lang="en-US" sz="1200" b="1" dirty="0">
                          <a:solidFill>
                            <a:srgbClr val="008000"/>
                          </a:solidFill>
                          <a:latin typeface="Courier New" charset="0"/>
                          <a:ea typeface="Courier New" charset="0"/>
                          <a:cs typeface="Courier New" charset="0"/>
                        </a:rPr>
                        <a:t>`</a:t>
                      </a:r>
                      <a:r>
                        <a:rPr lang="en-US" sz="1200" b="1"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a:t>
                      </a:r>
                    </a:p>
                  </a:txBody>
                  <a:tcPr>
                    <a:solidFill>
                      <a:schemeClr val="bg1">
                        <a:lumMod val="95000"/>
                      </a:schemeClr>
                    </a:solidFill>
                  </a:tcPr>
                </a:tc>
                <a:extLst>
                  <a:ext uri="{0D108BD9-81ED-4DB2-BD59-A6C34878D82A}">
                    <a16:rowId xmlns:a16="http://schemas.microsoft.com/office/drawing/2014/main" xmlns="" val="10000"/>
                  </a:ext>
                </a:extLst>
              </a:tr>
            </a:tbl>
          </a:graphicData>
        </a:graphic>
      </p:graphicFrame>
    </p:spTree>
    <p:custDataLst>
      <p:tags r:id="rId1"/>
    </p:custDataLst>
    <p:extLst>
      <p:ext uri="{BB962C8B-B14F-4D97-AF65-F5344CB8AC3E}">
        <p14:creationId xmlns:p14="http://schemas.microsoft.com/office/powerpoint/2010/main" val="60368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Placeholder 8"/>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Exercise</a:t>
            </a:r>
          </a:p>
        </p:txBody>
      </p:sp>
      <p:grpSp>
        <p:nvGrpSpPr>
          <p:cNvPr id="8" name="Group 7"/>
          <p:cNvGrpSpPr/>
          <p:nvPr/>
        </p:nvGrpSpPr>
        <p:grpSpPr>
          <a:xfrm>
            <a:off x="251520" y="1124744"/>
            <a:ext cx="7483139" cy="3303856"/>
            <a:chOff x="467544" y="1868632"/>
            <a:chExt cx="7483139" cy="2979871"/>
          </a:xfrm>
        </p:grpSpPr>
        <p:sp>
          <p:nvSpPr>
            <p:cNvPr id="9" name="TextBox 8"/>
            <p:cNvSpPr txBox="1"/>
            <p:nvPr/>
          </p:nvSpPr>
          <p:spPr>
            <a:xfrm>
              <a:off x="467544" y="2516704"/>
              <a:ext cx="7483139" cy="2331799"/>
            </a:xfrm>
            <a:prstGeom prst="rect">
              <a:avLst/>
            </a:prstGeom>
            <a:noFill/>
          </p:spPr>
          <p:txBody>
            <a:bodyPr wrap="none" rtlCol="0">
              <a:spAutoFit/>
            </a:bodyPr>
            <a:lstStyle/>
            <a:p>
              <a:pPr>
                <a:lnSpc>
                  <a:spcPct val="150000"/>
                </a:lnSpc>
              </a:pPr>
              <a:r>
                <a:rPr lang="en-US" dirty="0">
                  <a:latin typeface="Roboto Light"/>
                  <a:cs typeface="Roboto Light"/>
                </a:rPr>
                <a:t>Implement a hook within the Contact Manager Widget extension that will</a:t>
              </a:r>
              <a:br>
                <a:rPr lang="en-US" dirty="0">
                  <a:latin typeface="Roboto Light"/>
                  <a:cs typeface="Roboto Light"/>
                </a:rPr>
              </a:br>
              <a:r>
                <a:rPr lang="en-US" dirty="0">
                  <a:latin typeface="Roboto Light"/>
                  <a:cs typeface="Roboto Light"/>
                </a:rPr>
                <a:t>show a different avatar image.</a:t>
              </a:r>
            </a:p>
            <a:p>
              <a:pPr>
                <a:lnSpc>
                  <a:spcPct val="150000"/>
                </a:lnSpc>
              </a:pPr>
              <a:endParaRPr lang="en-US" dirty="0">
                <a:latin typeface="Roboto Light"/>
                <a:cs typeface="Roboto Light"/>
              </a:endParaRPr>
            </a:p>
            <a:p>
              <a:pPr marL="342900" indent="-342900">
                <a:lnSpc>
                  <a:spcPct val="150000"/>
                </a:lnSpc>
                <a:buAutoNum type="arabicParenR"/>
              </a:pPr>
              <a:r>
                <a:rPr lang="en-US" dirty="0">
                  <a:latin typeface="Roboto Light"/>
                  <a:cs typeface="Roboto Light"/>
                </a:rPr>
                <a:t>Find the Hook that will allow you to change the avatar image</a:t>
              </a:r>
            </a:p>
            <a:p>
              <a:pPr marL="342900" indent="-342900">
                <a:lnSpc>
                  <a:spcPct val="150000"/>
                </a:lnSpc>
                <a:buAutoNum type="arabicParenR"/>
              </a:pPr>
              <a:endParaRPr lang="en-US" dirty="0">
                <a:latin typeface="Roboto Light"/>
                <a:cs typeface="Roboto Light"/>
              </a:endParaRPr>
            </a:p>
            <a:p>
              <a:pPr marL="342900" indent="-342900">
                <a:lnSpc>
                  <a:spcPct val="150000"/>
                </a:lnSpc>
                <a:buAutoNum type="arabicParenR"/>
              </a:pPr>
              <a:r>
                <a:rPr lang="en-US" dirty="0">
                  <a:latin typeface="Roboto Light"/>
                  <a:cs typeface="Roboto Light"/>
                </a:rPr>
                <a:t>Get the avatar image externally</a:t>
              </a:r>
            </a:p>
          </p:txBody>
        </p:sp>
        <p:sp>
          <p:nvSpPr>
            <p:cNvPr id="10" name="TextBox 9"/>
            <p:cNvSpPr txBox="1"/>
            <p:nvPr/>
          </p:nvSpPr>
          <p:spPr>
            <a:xfrm>
              <a:off x="467544" y="1868632"/>
              <a:ext cx="1313180" cy="416393"/>
            </a:xfrm>
            <a:prstGeom prst="rect">
              <a:avLst/>
            </a:prstGeom>
            <a:noFill/>
          </p:spPr>
          <p:txBody>
            <a:bodyPr wrap="none" rtlCol="0">
              <a:spAutoFit/>
            </a:bodyPr>
            <a:lstStyle/>
            <a:p>
              <a:r>
                <a:rPr lang="en-US" sz="2400" dirty="0">
                  <a:latin typeface="Roboto Light"/>
                  <a:cs typeface="Roboto Light"/>
                </a:rPr>
                <a:t>Exercise</a:t>
              </a:r>
            </a:p>
          </p:txBody>
        </p:sp>
      </p:grpSp>
    </p:spTree>
    <p:custDataLst>
      <p:tags r:id="rId1"/>
    </p:custDataLst>
    <p:extLst>
      <p:ext uri="{BB962C8B-B14F-4D97-AF65-F5344CB8AC3E}">
        <p14:creationId xmlns:p14="http://schemas.microsoft.com/office/powerpoint/2010/main" val="881252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Extension Specific Preferences</a:t>
            </a:r>
          </a:p>
        </p:txBody>
      </p:sp>
      <p:sp>
        <p:nvSpPr>
          <p:cNvPr id="3" name="TextBox 2"/>
          <p:cNvSpPr txBox="1"/>
          <p:nvPr/>
        </p:nvSpPr>
        <p:spPr>
          <a:xfrm>
            <a:off x="1403648" y="2651428"/>
            <a:ext cx="6552728" cy="1938992"/>
          </a:xfrm>
          <a:prstGeom prst="rect">
            <a:avLst/>
          </a:prstGeom>
          <a:noFill/>
        </p:spPr>
        <p:txBody>
          <a:bodyPr wrap="square" rtlCol="0">
            <a:spAutoFit/>
          </a:bodyPr>
          <a:lstStyle/>
          <a:p>
            <a:r>
              <a:rPr lang="en-US" sz="2400" i="1" dirty="0">
                <a:latin typeface="Roboto Light"/>
                <a:cs typeface="Roboto Light"/>
              </a:rPr>
              <a:t>“A widget is </a:t>
            </a:r>
            <a:r>
              <a:rPr lang="en-US" sz="2400" i="1" dirty="0">
                <a:latin typeface="Roboto Black" panose="02000000000000000000" pitchFamily="2" charset="0"/>
                <a:ea typeface="Roboto Black" panose="02000000000000000000" pitchFamily="2" charset="0"/>
                <a:cs typeface="Roboto Black" panose="02000000000000000000" pitchFamily="2" charset="0"/>
              </a:rPr>
              <a:t>black-boxed</a:t>
            </a:r>
            <a:r>
              <a:rPr lang="en-US" sz="2400" i="1" dirty="0">
                <a:latin typeface="Roboto Light"/>
                <a:cs typeface="Roboto Light"/>
              </a:rPr>
              <a:t> and developers cannot add new preferences to the widget. In order to implement </a:t>
            </a:r>
            <a:r>
              <a:rPr lang="en-US" sz="2400" i="1" dirty="0">
                <a:latin typeface="Roboto Black" panose="02000000000000000000" pitchFamily="2" charset="0"/>
                <a:ea typeface="Roboto Black" panose="02000000000000000000" pitchFamily="2" charset="0"/>
                <a:cs typeface="Roboto Black" panose="02000000000000000000" pitchFamily="2" charset="0"/>
              </a:rPr>
              <a:t>Extension-Specific Preferences</a:t>
            </a:r>
            <a:r>
              <a:rPr lang="en-US" sz="2400" i="1" dirty="0">
                <a:latin typeface="Roboto Light"/>
                <a:cs typeface="Roboto Light"/>
              </a:rPr>
              <a:t>, we need to create them </a:t>
            </a:r>
            <a:r>
              <a:rPr lang="en-US" sz="2400" i="1" dirty="0">
                <a:latin typeface="Roboto Black" panose="02000000000000000000" pitchFamily="2" charset="0"/>
                <a:ea typeface="Roboto Black" panose="02000000000000000000" pitchFamily="2" charset="0"/>
                <a:cs typeface="Roboto Black" panose="02000000000000000000" pitchFamily="2" charset="0"/>
              </a:rPr>
              <a:t>manually</a:t>
            </a:r>
            <a:r>
              <a:rPr lang="en-US" sz="2400" i="1" dirty="0">
                <a:latin typeface="Roboto Light"/>
                <a:cs typeface="Roboto Light"/>
              </a:rPr>
              <a:t> in </a:t>
            </a:r>
            <a:r>
              <a:rPr lang="en-US" sz="2400" i="1" dirty="0">
                <a:latin typeface="Roboto Black" panose="02000000000000000000" pitchFamily="2" charset="0"/>
                <a:ea typeface="Roboto Black" panose="02000000000000000000" pitchFamily="2" charset="0"/>
                <a:cs typeface="Roboto Black" panose="02000000000000000000" pitchFamily="2" charset="0"/>
              </a:rPr>
              <a:t>CXP Explorer</a:t>
            </a:r>
            <a:r>
              <a:rPr lang="en-US" sz="2400" i="1" dirty="0">
                <a:latin typeface="Roboto Light"/>
                <a:cs typeface="Roboto Light"/>
              </a:rPr>
              <a:t> and </a:t>
            </a:r>
            <a:r>
              <a:rPr lang="en-US" sz="2400" i="1" dirty="0">
                <a:latin typeface="Roboto Black" panose="02000000000000000000" pitchFamily="2" charset="0"/>
                <a:ea typeface="Roboto Black" panose="02000000000000000000" pitchFamily="2" charset="0"/>
                <a:cs typeface="Roboto Black" panose="02000000000000000000" pitchFamily="2" charset="0"/>
              </a:rPr>
              <a:t>document</a:t>
            </a:r>
            <a:r>
              <a:rPr lang="en-US" sz="2400" i="1" dirty="0">
                <a:latin typeface="Roboto Light"/>
                <a:cs typeface="Roboto Light"/>
              </a:rPr>
              <a:t> it”</a:t>
            </a:r>
          </a:p>
        </p:txBody>
      </p:sp>
    </p:spTree>
    <p:custDataLst>
      <p:tags r:id="rId1"/>
    </p:custDataLst>
    <p:extLst>
      <p:ext uri="{BB962C8B-B14F-4D97-AF65-F5344CB8AC3E}">
        <p14:creationId xmlns:p14="http://schemas.microsoft.com/office/powerpoint/2010/main" val="16550057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Extension Specific Preferences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sz="2400" dirty="0">
                <a:latin typeface="Roboto Light" charset="0"/>
              </a:rPr>
              <a:t>For documentation purposes</a:t>
            </a:r>
          </a:p>
        </p:txBody>
      </p:sp>
      <p:graphicFrame>
        <p:nvGraphicFramePr>
          <p:cNvPr id="2" name="Table 1"/>
          <p:cNvGraphicFramePr>
            <a:graphicFrameLocks noGrp="1"/>
          </p:cNvGraphicFramePr>
          <p:nvPr>
            <p:extLst>
              <p:ext uri="{D42A27DB-BD31-4B8C-83A1-F6EECF244321}">
                <p14:modId xmlns:p14="http://schemas.microsoft.com/office/powerpoint/2010/main" val="910858149"/>
              </p:ext>
            </p:extLst>
          </p:nvPr>
        </p:nvGraphicFramePr>
        <p:xfrm>
          <a:off x="323850" y="1700808"/>
          <a:ext cx="8472488" cy="4809530"/>
        </p:xfrm>
        <a:graphic>
          <a:graphicData uri="http://schemas.openxmlformats.org/drawingml/2006/table">
            <a:tbl>
              <a:tblPr firstRow="1" bandRow="1">
                <a:tableStyleId>{5C22544A-7EE6-4342-B048-85BDC9FD1C3A}</a:tableStyleId>
              </a:tblPr>
              <a:tblGrid>
                <a:gridCol w="8472488">
                  <a:extLst>
                    <a:ext uri="{9D8B030D-6E8A-4147-A177-3AD203B41FA5}">
                      <a16:colId xmlns:a16="http://schemas.microsoft.com/office/drawing/2014/main" xmlns="" val="20000"/>
                    </a:ext>
                  </a:extLst>
                </a:gridCol>
              </a:tblGrid>
              <a:tr h="48095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E8BF6A"/>
                          </a:solidFill>
                          <a:latin typeface="Courier New" charset="0"/>
                          <a:ea typeface="Courier New" charset="0"/>
                          <a:cs typeface="Courier New" charset="0"/>
                        </a:rPr>
                        <a:t>//</a:t>
                      </a:r>
                      <a:r>
                        <a:rPr lang="en-US" sz="1400" baseline="0" dirty="0">
                          <a:solidFill>
                            <a:srgbClr val="E8BF6A"/>
                          </a:solidFill>
                          <a:latin typeface="Courier New" charset="0"/>
                          <a:ea typeface="Courier New" charset="0"/>
                          <a:cs typeface="Courier New" charset="0"/>
                        </a:rPr>
                        <a:t> </a:t>
                      </a:r>
                      <a:r>
                        <a:rPr lang="en-US" sz="1400" baseline="0" dirty="0" err="1">
                          <a:solidFill>
                            <a:srgbClr val="E8BF6A"/>
                          </a:solidFill>
                          <a:latin typeface="Courier New" charset="0"/>
                          <a:ea typeface="Courier New" charset="0"/>
                          <a:cs typeface="Courier New" charset="0"/>
                        </a:rPr>
                        <a:t>model.xml</a:t>
                      </a:r>
                      <a:endParaRPr lang="en-US" sz="1400" dirty="0">
                        <a:solidFill>
                          <a:srgbClr val="E8BF6A"/>
                        </a:solidFill>
                        <a:latin typeface="Courier New" charset="0"/>
                        <a:ea typeface="Courier New" charset="0"/>
                        <a:cs typeface="Courier New" charset="0"/>
                      </a:endParaRPr>
                    </a:p>
                  </a:txBody>
                  <a:tcPr>
                    <a:solidFill>
                      <a:schemeClr val="bg2">
                        <a:lumMod val="95000"/>
                      </a:schemeClr>
                    </a:solidFill>
                  </a:tcPr>
                </a:tc>
                <a:extLst>
                  <a:ext uri="{0D108BD9-81ED-4DB2-BD59-A6C34878D82A}">
                    <a16:rowId xmlns:a16="http://schemas.microsoft.com/office/drawing/2014/main" xmlns="" val="10000"/>
                  </a:ext>
                </a:extLst>
              </a:tr>
            </a:tbl>
          </a:graphicData>
        </a:graphic>
      </p:graphicFrame>
      <p:sp>
        <p:nvSpPr>
          <p:cNvPr id="7" name="Rectangle 6"/>
          <p:cNvSpPr/>
          <p:nvPr/>
        </p:nvSpPr>
        <p:spPr>
          <a:xfrm>
            <a:off x="341784" y="2276872"/>
            <a:ext cx="8454554" cy="3970318"/>
          </a:xfrm>
          <a:prstGeom prst="rect">
            <a:avLst/>
          </a:prstGeom>
        </p:spPr>
        <p:txBody>
          <a:bodyPr wrap="square">
            <a:spAutoFit/>
          </a:bodyPr>
          <a:lstStyle/>
          <a:p>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catalog</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feature</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name</a:t>
            </a:r>
            <a:r>
              <a:rPr lang="en-US" sz="1400" dirty="0">
                <a:solidFill>
                  <a:srgbClr val="090080"/>
                </a:solidFill>
                <a:latin typeface="Courier New" charset="0"/>
                <a:ea typeface="Courier New" charset="0"/>
                <a:cs typeface="Courier New" charset="0"/>
              </a:rPr>
              <a:t>&gt;</a:t>
            </a:r>
            <a:r>
              <a:rPr lang="en-US" sz="1400" dirty="0" err="1">
                <a:latin typeface="Courier New" charset="0"/>
                <a:ea typeface="Courier New" charset="0"/>
                <a:cs typeface="Courier New" charset="0"/>
              </a:rPr>
              <a:t>ext</a:t>
            </a:r>
            <a:r>
              <a:rPr lang="en-US" sz="1400" dirty="0">
                <a:latin typeface="Courier New" charset="0"/>
                <a:ea typeface="Courier New" charset="0"/>
                <a:cs typeface="Courier New" charset="0"/>
              </a:rPr>
              <a:t>-training-contact-tiles-ng</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name</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err="1">
                <a:solidFill>
                  <a:srgbClr val="090080"/>
                </a:solidFill>
                <a:latin typeface="Courier New" charset="0"/>
                <a:ea typeface="Courier New" charset="0"/>
                <a:cs typeface="Courier New" charset="0"/>
              </a:rPr>
              <a:t>contextItemName</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[BBHOST]</a:t>
            </a:r>
            <a:r>
              <a:rPr lang="en-US" sz="1400" dirty="0">
                <a:solidFill>
                  <a:srgbClr val="090080"/>
                </a:solidFill>
                <a:latin typeface="Courier New" charset="0"/>
                <a:ea typeface="Courier New" charset="0"/>
                <a:cs typeface="Courier New" charset="0"/>
              </a:rPr>
              <a:t>&lt;/</a:t>
            </a:r>
            <a:r>
              <a:rPr lang="en-US" sz="1400" b="1" dirty="0" err="1">
                <a:solidFill>
                  <a:srgbClr val="090080"/>
                </a:solidFill>
                <a:latin typeface="Courier New" charset="0"/>
                <a:ea typeface="Courier New" charset="0"/>
                <a:cs typeface="Courier New" charset="0"/>
              </a:rPr>
              <a:t>contextItemName</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properties</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property </a:t>
            </a:r>
            <a:r>
              <a:rPr lang="en-US" sz="1400" b="1" dirty="0">
                <a:solidFill>
                  <a:srgbClr val="0000FF"/>
                </a:solidFill>
                <a:latin typeface="Courier New" charset="0"/>
                <a:ea typeface="Courier New" charset="0"/>
                <a:cs typeface="Courier New" charset="0"/>
              </a:rPr>
              <a:t>label</a:t>
            </a:r>
            <a:r>
              <a:rPr lang="en-US" sz="1400" b="1" dirty="0">
                <a:solidFill>
                  <a:srgbClr val="008000"/>
                </a:solidFill>
                <a:latin typeface="Courier New" charset="0"/>
                <a:ea typeface="Courier New" charset="0"/>
                <a:cs typeface="Courier New" charset="0"/>
              </a:rPr>
              <a:t>="Version" </a:t>
            </a:r>
            <a:r>
              <a:rPr lang="en-US" sz="1400" b="1" dirty="0">
                <a:solidFill>
                  <a:srgbClr val="0000FF"/>
                </a:solidFill>
                <a:latin typeface="Courier New" charset="0"/>
                <a:ea typeface="Courier New" charset="0"/>
                <a:cs typeface="Courier New" charset="0"/>
              </a:rPr>
              <a:t>name</a:t>
            </a:r>
            <a:r>
              <a:rPr lang="en-US" sz="1400" b="1" dirty="0">
                <a:solidFill>
                  <a:srgbClr val="008000"/>
                </a:solidFill>
                <a:latin typeface="Courier New" charset="0"/>
                <a:ea typeface="Courier New" charset="0"/>
                <a:cs typeface="Courier New" charset="0"/>
              </a:rPr>
              <a:t>="version" </a:t>
            </a:r>
            <a:r>
              <a:rPr lang="en-US" sz="1400" b="1" dirty="0" err="1">
                <a:solidFill>
                  <a:srgbClr val="0000FF"/>
                </a:solidFill>
                <a:latin typeface="Courier New" charset="0"/>
                <a:ea typeface="Courier New" charset="0"/>
                <a:cs typeface="Courier New" charset="0"/>
              </a:rPr>
              <a:t>viewHint</a:t>
            </a:r>
            <a:r>
              <a:rPr lang="en-US" sz="1400" b="1" dirty="0">
                <a:solidFill>
                  <a:srgbClr val="008000"/>
                </a:solidFill>
                <a:latin typeface="Courier New" charset="0"/>
                <a:ea typeface="Courier New" charset="0"/>
                <a:cs typeface="Courier New" charset="0"/>
              </a:rPr>
              <a:t>="text-</a:t>
            </a:r>
            <a:r>
              <a:rPr lang="en-US" sz="1400" b="1" dirty="0" err="1">
                <a:solidFill>
                  <a:srgbClr val="008000"/>
                </a:solidFill>
                <a:latin typeface="Courier New" charset="0"/>
                <a:ea typeface="Courier New" charset="0"/>
                <a:cs typeface="Courier New" charset="0"/>
              </a:rPr>
              <a:t>input,admin,designModeOnly</a:t>
            </a:r>
            <a:r>
              <a:rPr lang="en-US" sz="1400" b="1" dirty="0">
                <a:solidFill>
                  <a:srgbClr val="008000"/>
                </a:solidFill>
                <a:latin typeface="Courier New" charset="0"/>
                <a:ea typeface="Courier New" charset="0"/>
                <a:cs typeface="Courier New" charset="0"/>
              </a:rPr>
              <a:t>"</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value </a:t>
            </a:r>
            <a:r>
              <a:rPr lang="en-US" sz="1400" b="1" dirty="0">
                <a:solidFill>
                  <a:srgbClr val="0000FF"/>
                </a:solidFill>
                <a:latin typeface="Courier New" charset="0"/>
                <a:ea typeface="Courier New" charset="0"/>
                <a:cs typeface="Courier New" charset="0"/>
              </a:rPr>
              <a:t>type</a:t>
            </a:r>
            <a:r>
              <a:rPr lang="en-US" sz="1400" b="1" dirty="0">
                <a:solidFill>
                  <a:srgbClr val="008000"/>
                </a:solidFill>
                <a:latin typeface="Courier New" charset="0"/>
                <a:ea typeface="Courier New" charset="0"/>
                <a:cs typeface="Courier New" charset="0"/>
              </a:rPr>
              <a:t>="string"</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0.1.0-alpha.0</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value</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property</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property </a:t>
            </a:r>
            <a:r>
              <a:rPr lang="en-US" sz="1400" b="1" dirty="0">
                <a:solidFill>
                  <a:srgbClr val="0000FF"/>
                </a:solidFill>
                <a:latin typeface="Courier New" charset="0"/>
                <a:ea typeface="Courier New" charset="0"/>
                <a:cs typeface="Courier New" charset="0"/>
              </a:rPr>
              <a:t>name</a:t>
            </a:r>
            <a:r>
              <a:rPr lang="en-US" sz="1400" b="1" dirty="0">
                <a:solidFill>
                  <a:srgbClr val="008000"/>
                </a:solidFill>
                <a:latin typeface="Courier New" charset="0"/>
                <a:ea typeface="Courier New" charset="0"/>
                <a:cs typeface="Courier New" charset="0"/>
              </a:rPr>
              <a:t>="</a:t>
            </a:r>
            <a:r>
              <a:rPr lang="en-US" sz="1400" b="1" dirty="0" err="1">
                <a:solidFill>
                  <a:srgbClr val="008000"/>
                </a:solidFill>
                <a:latin typeface="Courier New" charset="0"/>
                <a:ea typeface="Courier New" charset="0"/>
                <a:cs typeface="Courier New" charset="0"/>
              </a:rPr>
              <a:t>randomUserApiEndpoint</a:t>
            </a:r>
            <a:r>
              <a:rPr lang="en-US" sz="1400" b="1" dirty="0">
                <a:solidFill>
                  <a:srgbClr val="008000"/>
                </a:solidFill>
                <a:latin typeface="Courier New" charset="0"/>
                <a:ea typeface="Courier New" charset="0"/>
                <a:cs typeface="Courier New" charset="0"/>
              </a:rPr>
              <a:t>" </a:t>
            </a:r>
            <a:r>
              <a:rPr lang="en-US" sz="1400" b="1" dirty="0">
                <a:solidFill>
                  <a:srgbClr val="0000FF"/>
                </a:solidFill>
                <a:latin typeface="Courier New" charset="0"/>
                <a:ea typeface="Courier New" charset="0"/>
                <a:cs typeface="Courier New" charset="0"/>
              </a:rPr>
              <a:t>label</a:t>
            </a:r>
            <a:r>
              <a:rPr lang="en-US" sz="1400" b="1" dirty="0">
                <a:solidFill>
                  <a:srgbClr val="008000"/>
                </a:solidFill>
                <a:latin typeface="Courier New" charset="0"/>
                <a:ea typeface="Courier New" charset="0"/>
                <a:cs typeface="Courier New" charset="0"/>
              </a:rPr>
              <a:t>="Random Lego Avatar" </a:t>
            </a:r>
            <a:r>
              <a:rPr lang="en-US" sz="1400" b="1" dirty="0" err="1">
                <a:solidFill>
                  <a:srgbClr val="0000FF"/>
                </a:solidFill>
                <a:latin typeface="Courier New" charset="0"/>
                <a:ea typeface="Courier New" charset="0"/>
                <a:cs typeface="Courier New" charset="0"/>
              </a:rPr>
              <a:t>viewHint</a:t>
            </a:r>
            <a:r>
              <a:rPr lang="en-US" sz="1400" b="1" dirty="0">
                <a:solidFill>
                  <a:srgbClr val="008000"/>
                </a:solidFill>
                <a:latin typeface="Courier New" charset="0"/>
                <a:ea typeface="Courier New" charset="0"/>
                <a:cs typeface="Courier New" charset="0"/>
              </a:rPr>
              <a:t>="</a:t>
            </a:r>
            <a:r>
              <a:rPr lang="en-US" sz="1400" b="1" dirty="0" err="1">
                <a:solidFill>
                  <a:srgbClr val="008000"/>
                </a:solidFill>
                <a:latin typeface="Courier New" charset="0"/>
                <a:ea typeface="Courier New" charset="0"/>
                <a:cs typeface="Courier New" charset="0"/>
              </a:rPr>
              <a:t>admin,designModeOnly</a:t>
            </a:r>
            <a:r>
              <a:rPr lang="en-US" sz="1400" b="1" dirty="0">
                <a:solidFill>
                  <a:srgbClr val="008000"/>
                </a:solidFill>
                <a:latin typeface="Courier New" charset="0"/>
                <a:ea typeface="Courier New" charset="0"/>
                <a:cs typeface="Courier New" charset="0"/>
              </a:rPr>
              <a:t>"</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latin typeface="Courier New" charset="0"/>
                <a:ea typeface="Courier New" charset="0"/>
                <a:cs typeface="Courier New" charset="0"/>
              </a:rPr>
              <a:t>        </a:t>
            </a: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value </a:t>
            </a:r>
            <a:r>
              <a:rPr lang="en-US" sz="1400" b="1" dirty="0">
                <a:solidFill>
                  <a:srgbClr val="0000FF"/>
                </a:solidFill>
                <a:latin typeface="Courier New" charset="0"/>
                <a:ea typeface="Courier New" charset="0"/>
                <a:cs typeface="Courier New" charset="0"/>
              </a:rPr>
              <a:t>type</a:t>
            </a:r>
            <a:r>
              <a:rPr lang="en-US" sz="1400" b="1" dirty="0">
                <a:solidFill>
                  <a:srgbClr val="008000"/>
                </a:solidFill>
                <a:latin typeface="Courier New" charset="0"/>
                <a:ea typeface="Courier New" charset="0"/>
                <a:cs typeface="Courier New" charset="0"/>
              </a:rPr>
              <a:t>="string"</a:t>
            </a:r>
            <a:r>
              <a:rPr lang="en-US" sz="1400" dirty="0">
                <a:solidFill>
                  <a:srgbClr val="090080"/>
                </a:solidFill>
                <a:latin typeface="Courier New" charset="0"/>
                <a:ea typeface="Courier New" charset="0"/>
                <a:cs typeface="Courier New" charset="0"/>
              </a:rPr>
              <a:t>&gt;</a:t>
            </a:r>
          </a:p>
          <a:p>
            <a:r>
              <a:rPr lang="en-US" sz="1400" dirty="0">
                <a:solidFill>
                  <a:srgbClr val="090080"/>
                </a:solidFill>
                <a:latin typeface="Courier New" charset="0"/>
                <a:ea typeface="Courier New" charset="0"/>
                <a:cs typeface="Courier New" charset="0"/>
              </a:rPr>
              <a:t>			</a:t>
            </a:r>
            <a:r>
              <a:rPr lang="en-US" sz="1400" dirty="0">
                <a:latin typeface="Courier New" charset="0"/>
                <a:ea typeface="Courier New" charset="0"/>
                <a:cs typeface="Courier New" charset="0"/>
                <a:hlinkClick r:id="rId4" invalidUrl="https://randomuser.me/api/portraits/lego/${userIndex}"/>
              </a:rPr>
              <a:t>https://randomuser.me/api/portraits/lego</a:t>
            </a:r>
            <a:endParaRPr lang="en-US" sz="1400" dirty="0">
              <a:latin typeface="Courier New" charset="0"/>
              <a:ea typeface="Courier New" charset="0"/>
              <a:cs typeface="Courier New" charset="0"/>
            </a:endParaRPr>
          </a:p>
          <a:p>
            <a:r>
              <a:rPr lang="en-US" sz="1400" dirty="0">
                <a:solidFill>
                  <a:srgbClr val="090080"/>
                </a:solidFill>
                <a:latin typeface="Courier New" charset="0"/>
                <a:ea typeface="Courier New" charset="0"/>
                <a:cs typeface="Courier New" charset="0"/>
              </a:rPr>
              <a:t>		&lt;/</a:t>
            </a:r>
            <a:r>
              <a:rPr lang="en-US" sz="1400" b="1" dirty="0">
                <a:solidFill>
                  <a:srgbClr val="090080"/>
                </a:solidFill>
                <a:latin typeface="Courier New" charset="0"/>
                <a:ea typeface="Courier New" charset="0"/>
                <a:cs typeface="Courier New" charset="0"/>
              </a:rPr>
              <a:t>value</a:t>
            </a:r>
            <a:r>
              <a:rPr lang="en-US" sz="1400" dirty="0">
                <a:solidFill>
                  <a:srgbClr val="090080"/>
                </a:solidFill>
                <a:latin typeface="Courier New" charset="0"/>
                <a:ea typeface="Courier New" charset="0"/>
                <a:cs typeface="Courier New" charset="0"/>
              </a:rPr>
              <a:t>&gt;</a:t>
            </a:r>
            <a:r>
              <a:rPr lang="en-US" sz="1400" dirty="0">
                <a:latin typeface="Courier New" charset="0"/>
                <a:ea typeface="Courier New" charset="0"/>
                <a:cs typeface="Courier New" charset="0"/>
              </a:rPr>
              <a:t/>
            </a:r>
            <a:br>
              <a:rPr lang="en-US" sz="1400" dirty="0">
                <a:latin typeface="Courier New" charset="0"/>
                <a:ea typeface="Courier New" charset="0"/>
                <a:cs typeface="Courier New" charset="0"/>
              </a:rPr>
            </a:br>
            <a:r>
              <a:rPr lang="en-US" sz="1400" dirty="0">
                <a:solidFill>
                  <a:srgbClr val="090080"/>
                </a:solidFill>
                <a:latin typeface="Courier New" charset="0"/>
                <a:ea typeface="Courier New" charset="0"/>
                <a:cs typeface="Courier New" charset="0"/>
              </a:rPr>
              <a:t>      &lt;/</a:t>
            </a:r>
            <a:r>
              <a:rPr lang="en-US" sz="1400" b="1" dirty="0">
                <a:solidFill>
                  <a:srgbClr val="090080"/>
                </a:solidFill>
                <a:latin typeface="Courier New" charset="0"/>
                <a:ea typeface="Courier New" charset="0"/>
                <a:cs typeface="Courier New" charset="0"/>
              </a:rPr>
              <a:t>property</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solidFill>
                  <a:srgbClr val="090080"/>
                </a:solidFill>
                <a:latin typeface="Courier New" charset="0"/>
                <a:ea typeface="Courier New" charset="0"/>
                <a:cs typeface="Courier New" charset="0"/>
              </a:rPr>
              <a:t>    &lt;/</a:t>
            </a:r>
            <a:r>
              <a:rPr lang="en-US" sz="1400" b="1" dirty="0">
                <a:solidFill>
                  <a:srgbClr val="090080"/>
                </a:solidFill>
                <a:latin typeface="Courier New" charset="0"/>
                <a:ea typeface="Courier New" charset="0"/>
                <a:cs typeface="Courier New" charset="0"/>
              </a:rPr>
              <a:t>properties</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solidFill>
                  <a:srgbClr val="090080"/>
                </a:solidFill>
                <a:latin typeface="Courier New" charset="0"/>
                <a:ea typeface="Courier New" charset="0"/>
                <a:cs typeface="Courier New" charset="0"/>
              </a:rPr>
              <a:t>  &lt;/</a:t>
            </a:r>
            <a:r>
              <a:rPr lang="en-US" sz="1400" b="1" dirty="0">
                <a:solidFill>
                  <a:srgbClr val="090080"/>
                </a:solidFill>
                <a:latin typeface="Courier New" charset="0"/>
                <a:ea typeface="Courier New" charset="0"/>
                <a:cs typeface="Courier New" charset="0"/>
              </a:rPr>
              <a:t>feature</a:t>
            </a:r>
            <a:r>
              <a:rPr lang="en-US" sz="1400" dirty="0">
                <a:solidFill>
                  <a:srgbClr val="090080"/>
                </a:solidFill>
                <a:latin typeface="Courier New" charset="0"/>
                <a:ea typeface="Courier New" charset="0"/>
                <a:cs typeface="Courier New" charset="0"/>
              </a:rPr>
              <a:t>&gt;</a:t>
            </a:r>
            <a:br>
              <a:rPr lang="en-US" sz="1400" dirty="0">
                <a:solidFill>
                  <a:srgbClr val="090080"/>
                </a:solidFill>
                <a:latin typeface="Courier New" charset="0"/>
                <a:ea typeface="Courier New" charset="0"/>
                <a:cs typeface="Courier New" charset="0"/>
              </a:rPr>
            </a:br>
            <a:r>
              <a:rPr lang="en-US" sz="1400" dirty="0">
                <a:solidFill>
                  <a:srgbClr val="090080"/>
                </a:solidFill>
                <a:latin typeface="Courier New" charset="0"/>
                <a:ea typeface="Courier New" charset="0"/>
                <a:cs typeface="Courier New" charset="0"/>
              </a:rPr>
              <a:t>&lt;/</a:t>
            </a:r>
            <a:r>
              <a:rPr lang="en-US" sz="1400" b="1" dirty="0">
                <a:solidFill>
                  <a:srgbClr val="090080"/>
                </a:solidFill>
                <a:latin typeface="Courier New" charset="0"/>
                <a:ea typeface="Courier New" charset="0"/>
                <a:cs typeface="Courier New" charset="0"/>
              </a:rPr>
              <a:t>catalog</a:t>
            </a:r>
            <a:r>
              <a:rPr lang="en-US" sz="1400" dirty="0">
                <a:solidFill>
                  <a:srgbClr val="090080"/>
                </a:solidFill>
                <a:latin typeface="Courier New" charset="0"/>
                <a:ea typeface="Courier New" charset="0"/>
                <a:cs typeface="Courier New" charset="0"/>
              </a:rPr>
              <a:t>&gt;</a:t>
            </a:r>
          </a:p>
        </p:txBody>
      </p:sp>
      <p:sp>
        <p:nvSpPr>
          <p:cNvPr id="9" name="Rectangle 8"/>
          <p:cNvSpPr/>
          <p:nvPr/>
        </p:nvSpPr>
        <p:spPr bwMode="auto">
          <a:xfrm>
            <a:off x="341784" y="4149080"/>
            <a:ext cx="8454554" cy="1440160"/>
          </a:xfrm>
          <a:prstGeom prst="rect">
            <a:avLst/>
          </a:prstGeom>
          <a:noFill/>
          <a:ln w="34925"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custDataLst>
      <p:tags r:id="rId1"/>
    </p:custDataLst>
    <p:extLst>
      <p:ext uri="{BB962C8B-B14F-4D97-AF65-F5344CB8AC3E}">
        <p14:creationId xmlns:p14="http://schemas.microsoft.com/office/powerpoint/2010/main" val="214470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Extension Custom Preferences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sz="2400" dirty="0" err="1">
                <a:latin typeface="Roboto Light" charset="0"/>
              </a:rPr>
              <a:t>viewHint</a:t>
            </a:r>
            <a:r>
              <a:rPr lang="en-US" altLang="en-US" sz="2400" dirty="0">
                <a:latin typeface="Roboto Light" charset="0"/>
              </a:rPr>
              <a:t> attribute</a:t>
            </a:r>
          </a:p>
        </p:txBody>
      </p:sp>
      <p:sp>
        <p:nvSpPr>
          <p:cNvPr id="5" name="TextBox 4"/>
          <p:cNvSpPr txBox="1"/>
          <p:nvPr/>
        </p:nvSpPr>
        <p:spPr>
          <a:xfrm>
            <a:off x="248478" y="2780928"/>
            <a:ext cx="8561450" cy="353943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a:latin typeface="Roboto Light" charset="0"/>
                <a:ea typeface="Roboto Light" charset="0"/>
                <a:cs typeface="Roboto Light" charset="0"/>
              </a:rPr>
              <a:t>String composed of the following optional, comma-separated parts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charset="0"/>
              <a:ea typeface="Roboto Light" charset="0"/>
              <a:cs typeface="Roboto Light"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charset="0"/>
              <a:ea typeface="Roboto Light" charset="0"/>
              <a:cs typeface="Roboto Light"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sz="1400" dirty="0">
              <a:latin typeface="Monaco" charset="0"/>
            </a:endParaRPr>
          </a:p>
          <a:p>
            <a:pPr marL="742950" lvl="1" indent="-285750" defTabSz="914400" eaLnBrk="1" fontAlgn="auto" hangingPunct="1">
              <a:spcBef>
                <a:spcPts val="0"/>
              </a:spcBef>
              <a:spcAft>
                <a:spcPts val="0"/>
              </a:spcAft>
              <a:buFont typeface="Arial" charset="0"/>
              <a:buChar char="•"/>
            </a:pPr>
            <a:r>
              <a:rPr lang="en-US" sz="1400" dirty="0">
                <a:latin typeface="Monaco" charset="0"/>
              </a:rPr>
              <a:t>[</a:t>
            </a:r>
            <a:r>
              <a:rPr lang="en-US" sz="1400" dirty="0" err="1">
                <a:latin typeface="Monaco" charset="0"/>
              </a:rPr>
              <a:t>designmode</a:t>
            </a:r>
            <a:r>
              <a:rPr lang="en-US" sz="1400" dirty="0">
                <a:latin typeface="Monaco" charset="0"/>
              </a:rPr>
              <a:t>]:</a:t>
            </a:r>
            <a:r>
              <a:rPr lang="en-US" sz="1400" dirty="0">
                <a:latin typeface="Roboto Light" charset="0"/>
                <a:ea typeface="Roboto Light" charset="0"/>
                <a:cs typeface="Roboto Light" charset="0"/>
              </a:rPr>
              <a:t> </a:t>
            </a:r>
            <a:r>
              <a:rPr lang="en-US" sz="1600" i="1" dirty="0">
                <a:latin typeface="Roboto Light" charset="0"/>
                <a:ea typeface="Roboto Light" charset="0"/>
                <a:cs typeface="Roboto Light" charset="0"/>
              </a:rPr>
              <a:t>Where the property can only be edited within CXP Manager</a:t>
            </a:r>
          </a:p>
          <a:p>
            <a:pPr marL="742950" lvl="1" indent="-285750" defTabSz="914400" eaLnBrk="1" fontAlgn="auto" hangingPunct="1">
              <a:spcBef>
                <a:spcPts val="0"/>
              </a:spcBef>
              <a:spcAft>
                <a:spcPts val="0"/>
              </a:spcAft>
              <a:buFont typeface="Arial" charset="0"/>
              <a:buChar char="•"/>
            </a:pPr>
            <a:endParaRPr lang="en-US" dirty="0">
              <a:latin typeface="Roboto Light" charset="0"/>
              <a:ea typeface="Roboto Light" charset="0"/>
              <a:cs typeface="Roboto Light" charset="0"/>
            </a:endParaRPr>
          </a:p>
          <a:p>
            <a:pPr marL="742950" lvl="1" indent="-285750" defTabSz="914400" eaLnBrk="1" fontAlgn="auto" hangingPunct="1">
              <a:spcBef>
                <a:spcPts val="0"/>
              </a:spcBef>
              <a:spcAft>
                <a:spcPts val="0"/>
              </a:spcAft>
              <a:buFont typeface="Arial" charset="0"/>
              <a:buChar char="•"/>
            </a:pPr>
            <a:r>
              <a:rPr lang="en-US" sz="1400" dirty="0">
                <a:latin typeface="Monaco" charset="0"/>
              </a:rPr>
              <a:t>[role]:</a:t>
            </a:r>
            <a:r>
              <a:rPr lang="en-US" sz="1400" dirty="0">
                <a:latin typeface="Roboto Light" charset="0"/>
                <a:ea typeface="Roboto Light" charset="0"/>
                <a:cs typeface="Roboto Light" charset="0"/>
              </a:rPr>
              <a:t> </a:t>
            </a:r>
            <a:r>
              <a:rPr lang="en-US" sz="1600" i="1" dirty="0">
                <a:latin typeface="Roboto Light" charset="0"/>
                <a:ea typeface="Roboto Light" charset="0"/>
                <a:cs typeface="Roboto Light" charset="0"/>
              </a:rPr>
              <a:t>The role needed to edit the property via the preference form</a:t>
            </a:r>
          </a:p>
          <a:p>
            <a:pPr marL="742950" lvl="1" indent="-285750" defTabSz="914400" eaLnBrk="1" fontAlgn="auto" hangingPunct="1">
              <a:spcBef>
                <a:spcPts val="0"/>
              </a:spcBef>
              <a:spcAft>
                <a:spcPts val="0"/>
              </a:spcAft>
              <a:buFont typeface="Arial" charset="0"/>
              <a:buChar char="•"/>
            </a:pPr>
            <a:endParaRPr lang="en-US" dirty="0">
              <a:latin typeface="Roboto Light" charset="0"/>
              <a:ea typeface="Roboto Light" charset="0"/>
              <a:cs typeface="Roboto Light" charset="0"/>
            </a:endParaRPr>
          </a:p>
          <a:p>
            <a:pPr marL="742950" lvl="1" indent="-285750" defTabSz="914400" eaLnBrk="1" fontAlgn="auto" hangingPunct="1">
              <a:spcBef>
                <a:spcPts val="0"/>
              </a:spcBef>
              <a:spcAft>
                <a:spcPts val="0"/>
              </a:spcAft>
              <a:buFont typeface="Arial" charset="0"/>
              <a:buChar char="•"/>
            </a:pPr>
            <a:r>
              <a:rPr lang="en-US" sz="1400" dirty="0">
                <a:latin typeface="Monaco" charset="0"/>
              </a:rPr>
              <a:t>[input-field]:</a:t>
            </a:r>
            <a:r>
              <a:rPr lang="en-US" sz="1400" dirty="0">
                <a:latin typeface="Roboto Light" charset="0"/>
                <a:ea typeface="Roboto Light" charset="0"/>
                <a:cs typeface="Roboto Light" charset="0"/>
              </a:rPr>
              <a:t> </a:t>
            </a:r>
            <a:r>
              <a:rPr lang="en-US" sz="1600" i="1" dirty="0">
                <a:latin typeface="Roboto Light" charset="0"/>
                <a:ea typeface="Roboto Light" charset="0"/>
                <a:cs typeface="Roboto Light" charset="0"/>
              </a:rPr>
              <a:t>What input field is displayed in the preference form</a:t>
            </a:r>
            <a:endParaRPr lang="en-US" dirty="0">
              <a:latin typeface="Roboto Light" charset="0"/>
              <a:ea typeface="Roboto Light" charset="0"/>
              <a:cs typeface="Roboto Light"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charset="0"/>
              <a:ea typeface="Roboto Light" charset="0"/>
              <a:cs typeface="Roboto Light"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charset="0"/>
              <a:ea typeface="Roboto Light" charset="0"/>
              <a:cs typeface="Roboto Light" charset="0"/>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a:cs typeface="Roboto Light"/>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latin typeface="Roboto Light"/>
              <a:cs typeface="Roboto Light"/>
            </a:endParaRPr>
          </a:p>
        </p:txBody>
      </p:sp>
      <p:graphicFrame>
        <p:nvGraphicFramePr>
          <p:cNvPr id="3" name="Table 2"/>
          <p:cNvGraphicFramePr>
            <a:graphicFrameLocks noGrp="1"/>
          </p:cNvGraphicFramePr>
          <p:nvPr>
            <p:extLst>
              <p:ext uri="{D42A27DB-BD31-4B8C-83A1-F6EECF244321}">
                <p14:modId xmlns:p14="http://schemas.microsoft.com/office/powerpoint/2010/main" val="1749992663"/>
              </p:ext>
            </p:extLst>
          </p:nvPr>
        </p:nvGraphicFramePr>
        <p:xfrm>
          <a:off x="467544" y="3356992"/>
          <a:ext cx="6481092" cy="213360"/>
        </p:xfrm>
        <a:graphic>
          <a:graphicData uri="http://schemas.openxmlformats.org/drawingml/2006/table">
            <a:tbl>
              <a:tblPr/>
              <a:tblGrid>
                <a:gridCol w="256401">
                  <a:extLst>
                    <a:ext uri="{9D8B030D-6E8A-4147-A177-3AD203B41FA5}">
                      <a16:colId xmlns:a16="http://schemas.microsoft.com/office/drawing/2014/main" xmlns="" val="20000"/>
                    </a:ext>
                  </a:extLst>
                </a:gridCol>
                <a:gridCol w="6224691">
                  <a:extLst>
                    <a:ext uri="{9D8B030D-6E8A-4147-A177-3AD203B41FA5}">
                      <a16:colId xmlns:a16="http://schemas.microsoft.com/office/drawing/2014/main" xmlns="" val="20001"/>
                    </a:ext>
                  </a:extLst>
                </a:gridCol>
              </a:tblGrid>
              <a:tr h="0">
                <a:tc>
                  <a:txBody>
                    <a:bodyPr/>
                    <a:lstStyle/>
                    <a:p>
                      <a:pPr algn="r" rtl="0" fontAlgn="base"/>
                      <a:r>
                        <a:rPr lang="en-US" sz="1400" b="0" i="0" dirty="0">
                          <a:solidFill>
                            <a:srgbClr val="AFAFAF"/>
                          </a:solidFill>
                          <a:effectLst/>
                          <a:latin typeface="Monaco" charset="0"/>
                        </a:rPr>
                        <a:t>1  </a:t>
                      </a:r>
                    </a:p>
                  </a:txBody>
                  <a:tcPr marL="0" marR="0" marT="0" marB="0" anchor="ctr">
                    <a:lnL>
                      <a:noFill/>
                    </a:lnL>
                    <a:lnR>
                      <a:noFill/>
                    </a:lnR>
                    <a:lnT>
                      <a:noFill/>
                    </a:lnT>
                    <a:lnB>
                      <a:noFill/>
                    </a:lnB>
                  </a:tcPr>
                </a:tc>
                <a:tc>
                  <a:txBody>
                    <a:bodyPr/>
                    <a:lstStyle/>
                    <a:p>
                      <a:pPr algn="l" rtl="0" fontAlgn="base"/>
                      <a:r>
                        <a:rPr lang="en-US" sz="1400" b="0" i="0" dirty="0">
                          <a:effectLst/>
                          <a:latin typeface="Monaco" charset="0"/>
                        </a:rPr>
                        <a:t> [</a:t>
                      </a:r>
                      <a:r>
                        <a:rPr lang="en-US" sz="1400" b="0" i="0" dirty="0" err="1">
                          <a:effectLst/>
                          <a:latin typeface="Monaco" charset="0"/>
                        </a:rPr>
                        <a:t>designmode</a:t>
                      </a:r>
                      <a:r>
                        <a:rPr lang="en-US" sz="1400" b="0" i="0" dirty="0">
                          <a:effectLst/>
                          <a:latin typeface="Monaco" charset="0"/>
                        </a:rPr>
                        <a:t>],[role],[input-field]</a:t>
                      </a:r>
                    </a:p>
                  </a:txBody>
                  <a:tcPr marL="0" marR="0" marT="0" marB="0" anchor="ctr">
                    <a:lnL>
                      <a:noFill/>
                    </a:lnL>
                    <a:lnR>
                      <a:noFill/>
                    </a:lnR>
                    <a:lnT>
                      <a:noFill/>
                    </a:lnT>
                    <a:lnB>
                      <a:noFill/>
                    </a:lnB>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64674699"/>
              </p:ext>
            </p:extLst>
          </p:nvPr>
        </p:nvGraphicFramePr>
        <p:xfrm>
          <a:off x="323528" y="1937395"/>
          <a:ext cx="8472488" cy="699517"/>
        </p:xfrm>
        <a:graphic>
          <a:graphicData uri="http://schemas.openxmlformats.org/drawingml/2006/table">
            <a:tbl>
              <a:tblPr firstRow="1" bandRow="1">
                <a:tableStyleId>{5C22544A-7EE6-4342-B048-85BDC9FD1C3A}</a:tableStyleId>
              </a:tblPr>
              <a:tblGrid>
                <a:gridCol w="8472488">
                  <a:extLst>
                    <a:ext uri="{9D8B030D-6E8A-4147-A177-3AD203B41FA5}">
                      <a16:colId xmlns:a16="http://schemas.microsoft.com/office/drawing/2014/main" xmlns="" val="20000"/>
                    </a:ext>
                  </a:extLst>
                </a:gridCol>
              </a:tblGrid>
              <a:tr h="699517">
                <a:tc>
                  <a:txBody>
                    <a:bodyPr/>
                    <a:lstStyle/>
                    <a:p>
                      <a:r>
                        <a:rPr lang="en-US" sz="1200" dirty="0">
                          <a:solidFill>
                            <a:srgbClr val="090080"/>
                          </a:solidFill>
                          <a:latin typeface="Courier New" charset="0"/>
                          <a:ea typeface="Courier New" charset="0"/>
                          <a:cs typeface="Courier New" charset="0"/>
                        </a:rPr>
                        <a:t>&lt;</a:t>
                      </a:r>
                      <a:r>
                        <a:rPr lang="en-US" sz="1200" b="1" dirty="0">
                          <a:solidFill>
                            <a:srgbClr val="090080"/>
                          </a:solidFill>
                          <a:latin typeface="Courier New" charset="0"/>
                          <a:ea typeface="Courier New" charset="0"/>
                          <a:cs typeface="Courier New" charset="0"/>
                        </a:rPr>
                        <a:t>property </a:t>
                      </a:r>
                      <a:r>
                        <a:rPr lang="en-US" sz="1200" b="1" dirty="0">
                          <a:solidFill>
                            <a:srgbClr val="0000FF"/>
                          </a:solidFill>
                          <a:latin typeface="Courier New" charset="0"/>
                          <a:ea typeface="Courier New" charset="0"/>
                          <a:cs typeface="Courier New" charset="0"/>
                        </a:rPr>
                        <a:t>label</a:t>
                      </a:r>
                      <a:r>
                        <a:rPr lang="en-US" sz="1200" b="1" dirty="0">
                          <a:solidFill>
                            <a:srgbClr val="008000"/>
                          </a:solidFill>
                          <a:latin typeface="Courier New" charset="0"/>
                          <a:ea typeface="Courier New" charset="0"/>
                          <a:cs typeface="Courier New" charset="0"/>
                        </a:rPr>
                        <a:t>="Version" </a:t>
                      </a:r>
                      <a:r>
                        <a:rPr lang="en-US" sz="1200" b="1" dirty="0">
                          <a:solidFill>
                            <a:srgbClr val="0000FF"/>
                          </a:solidFill>
                          <a:latin typeface="Courier New" charset="0"/>
                          <a:ea typeface="Courier New" charset="0"/>
                          <a:cs typeface="Courier New" charset="0"/>
                        </a:rPr>
                        <a:t>name</a:t>
                      </a:r>
                      <a:r>
                        <a:rPr lang="en-US" sz="1200" b="1" dirty="0">
                          <a:solidFill>
                            <a:srgbClr val="008000"/>
                          </a:solidFill>
                          <a:latin typeface="Courier New" charset="0"/>
                          <a:ea typeface="Courier New" charset="0"/>
                          <a:cs typeface="Courier New" charset="0"/>
                        </a:rPr>
                        <a:t>="version" </a:t>
                      </a:r>
                      <a:r>
                        <a:rPr lang="en-US" sz="1200" b="1" dirty="0" err="1">
                          <a:solidFill>
                            <a:srgbClr val="0000FF"/>
                          </a:solidFill>
                          <a:latin typeface="Courier New" charset="0"/>
                          <a:ea typeface="Courier New" charset="0"/>
                          <a:cs typeface="Courier New" charset="0"/>
                        </a:rPr>
                        <a:t>viewHint</a:t>
                      </a:r>
                      <a:r>
                        <a:rPr lang="en-US" sz="1200" b="1" dirty="0">
                          <a:solidFill>
                            <a:srgbClr val="008000"/>
                          </a:solidFill>
                          <a:latin typeface="Courier New" charset="0"/>
                          <a:ea typeface="Courier New" charset="0"/>
                          <a:cs typeface="Courier New" charset="0"/>
                        </a:rPr>
                        <a:t>="</a:t>
                      </a:r>
                      <a:r>
                        <a:rPr lang="en-US" sz="1200" b="1" dirty="0" err="1">
                          <a:solidFill>
                            <a:srgbClr val="008000"/>
                          </a:solidFill>
                          <a:latin typeface="Courier New" charset="0"/>
                          <a:ea typeface="Courier New" charset="0"/>
                          <a:cs typeface="Courier New" charset="0"/>
                        </a:rPr>
                        <a:t>designModeOnly,admin,text</a:t>
                      </a:r>
                      <a:r>
                        <a:rPr lang="en-US" sz="1200" b="1" dirty="0">
                          <a:solidFill>
                            <a:srgbClr val="008000"/>
                          </a:solidFill>
                          <a:latin typeface="Courier New" charset="0"/>
                          <a:ea typeface="Courier New" charset="0"/>
                          <a:cs typeface="Courier New" charset="0"/>
                        </a:rPr>
                        <a:t>-input"</a:t>
                      </a:r>
                      <a:r>
                        <a:rPr lang="en-US" sz="1200" dirty="0">
                          <a:solidFill>
                            <a:srgbClr val="090080"/>
                          </a:solidFill>
                          <a:latin typeface="Courier New" charset="0"/>
                          <a:ea typeface="Courier New" charset="0"/>
                          <a:cs typeface="Courier New" charset="0"/>
                        </a:rPr>
                        <a:t>&gt;</a:t>
                      </a:r>
                      <a:r>
                        <a:rPr lang="en-US" sz="1200" dirty="0">
                          <a:latin typeface="Courier New" charset="0"/>
                          <a:ea typeface="Courier New" charset="0"/>
                          <a:cs typeface="Courier New" charset="0"/>
                        </a:rPr>
                        <a:t/>
                      </a:r>
                      <a:br>
                        <a:rPr lang="en-US" sz="1200" dirty="0">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dirty="0">
                          <a:solidFill>
                            <a:srgbClr val="090080"/>
                          </a:solidFill>
                          <a:latin typeface="Courier New" charset="0"/>
                          <a:ea typeface="Courier New" charset="0"/>
                          <a:cs typeface="Courier New" charset="0"/>
                        </a:rPr>
                        <a:t>&lt;</a:t>
                      </a:r>
                      <a:r>
                        <a:rPr lang="en-US" sz="1200" b="1" dirty="0">
                          <a:solidFill>
                            <a:srgbClr val="090080"/>
                          </a:solidFill>
                          <a:latin typeface="Courier New" charset="0"/>
                          <a:ea typeface="Courier New" charset="0"/>
                          <a:cs typeface="Courier New" charset="0"/>
                        </a:rPr>
                        <a:t>value </a:t>
                      </a:r>
                      <a:r>
                        <a:rPr lang="en-US" sz="1200" b="1" dirty="0">
                          <a:solidFill>
                            <a:srgbClr val="0000FF"/>
                          </a:solidFill>
                          <a:latin typeface="Courier New" charset="0"/>
                          <a:ea typeface="Courier New" charset="0"/>
                          <a:cs typeface="Courier New" charset="0"/>
                        </a:rPr>
                        <a:t>type</a:t>
                      </a:r>
                      <a:r>
                        <a:rPr lang="en-US" sz="1200" b="1" dirty="0">
                          <a:solidFill>
                            <a:srgbClr val="008000"/>
                          </a:solidFill>
                          <a:latin typeface="Courier New" charset="0"/>
                          <a:ea typeface="Courier New" charset="0"/>
                          <a:cs typeface="Courier New" charset="0"/>
                        </a:rPr>
                        <a:t>="string"</a:t>
                      </a:r>
                      <a:r>
                        <a:rPr lang="en-US" sz="1200" dirty="0">
                          <a:solidFill>
                            <a:srgbClr val="090080"/>
                          </a:solidFill>
                          <a:latin typeface="Courier New" charset="0"/>
                          <a:ea typeface="Courier New" charset="0"/>
                          <a:cs typeface="Courier New" charset="0"/>
                        </a:rPr>
                        <a:t>&gt;</a:t>
                      </a:r>
                      <a:r>
                        <a:rPr lang="en-US" sz="1200" dirty="0">
                          <a:solidFill>
                            <a:schemeClr val="tx1"/>
                          </a:solidFill>
                          <a:latin typeface="Courier New" charset="0"/>
                          <a:ea typeface="Courier New" charset="0"/>
                          <a:cs typeface="Courier New" charset="0"/>
                        </a:rPr>
                        <a:t>0.1.0-alpha.0</a:t>
                      </a:r>
                      <a:r>
                        <a:rPr lang="en-US" sz="1200" dirty="0">
                          <a:solidFill>
                            <a:srgbClr val="090080"/>
                          </a:solidFill>
                          <a:latin typeface="Courier New" charset="0"/>
                          <a:ea typeface="Courier New" charset="0"/>
                          <a:cs typeface="Courier New" charset="0"/>
                        </a:rPr>
                        <a:t>&lt;/</a:t>
                      </a:r>
                      <a:r>
                        <a:rPr lang="en-US" sz="1200" b="1" dirty="0">
                          <a:solidFill>
                            <a:srgbClr val="090080"/>
                          </a:solidFill>
                          <a:latin typeface="Courier New" charset="0"/>
                          <a:ea typeface="Courier New" charset="0"/>
                          <a:cs typeface="Courier New" charset="0"/>
                        </a:rPr>
                        <a:t>value</a:t>
                      </a:r>
                      <a:r>
                        <a:rPr lang="en-US" sz="1200" dirty="0">
                          <a:solidFill>
                            <a:srgbClr val="090080"/>
                          </a:solidFill>
                          <a:latin typeface="Courier New" charset="0"/>
                          <a:ea typeface="Courier New" charset="0"/>
                          <a:cs typeface="Courier New" charset="0"/>
                        </a:rPr>
                        <a:t>&gt;</a:t>
                      </a:r>
                    </a:p>
                    <a:p>
                      <a:r>
                        <a:rPr lang="en-US" sz="1200" dirty="0">
                          <a:solidFill>
                            <a:srgbClr val="090080"/>
                          </a:solidFill>
                          <a:latin typeface="Courier New" charset="0"/>
                          <a:ea typeface="Courier New" charset="0"/>
                          <a:cs typeface="Courier New" charset="0"/>
                        </a:rPr>
                        <a:t>&lt;/</a:t>
                      </a:r>
                      <a:r>
                        <a:rPr lang="en-US" sz="1200" b="1" dirty="0">
                          <a:solidFill>
                            <a:srgbClr val="090080"/>
                          </a:solidFill>
                          <a:latin typeface="Courier New" charset="0"/>
                          <a:ea typeface="Courier New" charset="0"/>
                          <a:cs typeface="Courier New" charset="0"/>
                        </a:rPr>
                        <a:t>property</a:t>
                      </a:r>
                      <a:r>
                        <a:rPr lang="en-US" sz="1200" dirty="0">
                          <a:solidFill>
                            <a:srgbClr val="090080"/>
                          </a:solidFill>
                          <a:latin typeface="Courier New" charset="0"/>
                          <a:ea typeface="Courier New" charset="0"/>
                          <a:cs typeface="Courier New" charset="0"/>
                        </a:rPr>
                        <a:t>&gt;</a:t>
                      </a:r>
                      <a:endParaRPr lang="en-US" sz="1200" dirty="0">
                        <a:latin typeface="Courier New" charset="0"/>
                        <a:ea typeface="Courier New" charset="0"/>
                        <a:cs typeface="Courier New" charset="0"/>
                      </a:endParaRPr>
                    </a:p>
                  </a:txBody>
                  <a:tcPr>
                    <a:solidFill>
                      <a:schemeClr val="bg1">
                        <a:lumMod val="95000"/>
                      </a:schemeClr>
                    </a:solidFill>
                  </a:tcPr>
                </a:tc>
                <a:extLst>
                  <a:ext uri="{0D108BD9-81ED-4DB2-BD59-A6C34878D82A}">
                    <a16:rowId xmlns:a16="http://schemas.microsoft.com/office/drawing/2014/main" xmlns="" val="10000"/>
                  </a:ext>
                </a:extLst>
              </a:tr>
            </a:tbl>
          </a:graphicData>
        </a:graphic>
      </p:graphicFrame>
      <p:sp>
        <p:nvSpPr>
          <p:cNvPr id="8" name="Rectangle 7"/>
          <p:cNvSpPr/>
          <p:nvPr/>
        </p:nvSpPr>
        <p:spPr bwMode="auto">
          <a:xfrm>
            <a:off x="4139952" y="1937395"/>
            <a:ext cx="3960440" cy="267469"/>
          </a:xfrm>
          <a:prstGeom prst="rect">
            <a:avLst/>
          </a:prstGeom>
          <a:noFill/>
          <a:ln w="254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custDataLst>
      <p:tags r:id="rId1"/>
    </p:custDataLst>
    <p:extLst>
      <p:ext uri="{BB962C8B-B14F-4D97-AF65-F5344CB8AC3E}">
        <p14:creationId xmlns:p14="http://schemas.microsoft.com/office/powerpoint/2010/main" val="213378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Placeholder 8"/>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Exercise</a:t>
            </a:r>
          </a:p>
        </p:txBody>
      </p:sp>
      <p:grpSp>
        <p:nvGrpSpPr>
          <p:cNvPr id="8" name="Group 7"/>
          <p:cNvGrpSpPr/>
          <p:nvPr/>
        </p:nvGrpSpPr>
        <p:grpSpPr>
          <a:xfrm>
            <a:off x="251520" y="1124744"/>
            <a:ext cx="6059672" cy="2888358"/>
            <a:chOff x="467544" y="1868632"/>
            <a:chExt cx="6059672" cy="2605118"/>
          </a:xfrm>
        </p:grpSpPr>
        <p:sp>
          <p:nvSpPr>
            <p:cNvPr id="9" name="TextBox 8"/>
            <p:cNvSpPr txBox="1"/>
            <p:nvPr/>
          </p:nvSpPr>
          <p:spPr>
            <a:xfrm>
              <a:off x="467544" y="2516704"/>
              <a:ext cx="6059672" cy="1957046"/>
            </a:xfrm>
            <a:prstGeom prst="rect">
              <a:avLst/>
            </a:prstGeom>
            <a:noFill/>
          </p:spPr>
          <p:txBody>
            <a:bodyPr wrap="none" rtlCol="0">
              <a:spAutoFit/>
            </a:bodyPr>
            <a:lstStyle/>
            <a:p>
              <a:pPr>
                <a:lnSpc>
                  <a:spcPct val="150000"/>
                </a:lnSpc>
              </a:pPr>
              <a:r>
                <a:rPr lang="en-US" dirty="0">
                  <a:latin typeface="Roboto Light"/>
                  <a:cs typeface="Roboto Light"/>
                </a:rPr>
                <a:t>Refactor the Hook to use an Extension-Specific Preference</a:t>
              </a:r>
            </a:p>
            <a:p>
              <a:pPr>
                <a:lnSpc>
                  <a:spcPct val="150000"/>
                </a:lnSpc>
              </a:pPr>
              <a:endParaRPr lang="en-US" dirty="0">
                <a:latin typeface="Roboto Light"/>
                <a:cs typeface="Roboto Light"/>
              </a:endParaRPr>
            </a:p>
            <a:p>
              <a:pPr marL="342900" indent="-342900">
                <a:lnSpc>
                  <a:spcPct val="150000"/>
                </a:lnSpc>
                <a:buAutoNum type="arabicParenR"/>
              </a:pPr>
              <a:r>
                <a:rPr lang="en-US" dirty="0">
                  <a:latin typeface="Roboto Light"/>
                  <a:cs typeface="Roboto Light"/>
                </a:rPr>
                <a:t>Use the Widget Object in the Hook</a:t>
              </a:r>
            </a:p>
            <a:p>
              <a:pPr marL="342900" indent="-342900">
                <a:lnSpc>
                  <a:spcPct val="150000"/>
                </a:lnSpc>
                <a:buAutoNum type="arabicParenR"/>
              </a:pPr>
              <a:endParaRPr lang="en-US" dirty="0">
                <a:latin typeface="Roboto Light"/>
                <a:cs typeface="Roboto Light"/>
              </a:endParaRPr>
            </a:p>
            <a:p>
              <a:pPr marL="342900" indent="-342900">
                <a:lnSpc>
                  <a:spcPct val="150000"/>
                </a:lnSpc>
                <a:buAutoNum type="arabicParenR"/>
              </a:pPr>
              <a:r>
                <a:rPr lang="en-US" dirty="0">
                  <a:latin typeface="Roboto Light"/>
                  <a:cs typeface="Roboto Light"/>
                </a:rPr>
                <a:t>Create the property via CXP Explorer</a:t>
              </a:r>
            </a:p>
          </p:txBody>
        </p:sp>
        <p:sp>
          <p:nvSpPr>
            <p:cNvPr id="10" name="TextBox 9"/>
            <p:cNvSpPr txBox="1"/>
            <p:nvPr/>
          </p:nvSpPr>
          <p:spPr>
            <a:xfrm>
              <a:off x="467544" y="1868632"/>
              <a:ext cx="1313180" cy="416393"/>
            </a:xfrm>
            <a:prstGeom prst="rect">
              <a:avLst/>
            </a:prstGeom>
            <a:noFill/>
          </p:spPr>
          <p:txBody>
            <a:bodyPr wrap="none" rtlCol="0">
              <a:spAutoFit/>
            </a:bodyPr>
            <a:lstStyle/>
            <a:p>
              <a:r>
                <a:rPr lang="en-US" sz="2400" dirty="0">
                  <a:latin typeface="Roboto Light"/>
                  <a:cs typeface="Roboto Light"/>
                </a:rPr>
                <a:t>Exercise</a:t>
              </a:r>
            </a:p>
          </p:txBody>
        </p:sp>
      </p:grpSp>
    </p:spTree>
    <p:custDataLst>
      <p:tags r:id="rId1"/>
    </p:custDataLst>
    <p:extLst>
      <p:ext uri="{BB962C8B-B14F-4D97-AF65-F5344CB8AC3E}">
        <p14:creationId xmlns:p14="http://schemas.microsoft.com/office/powerpoint/2010/main" val="15572158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627313" y="182563"/>
            <a:ext cx="6262687" cy="369887"/>
          </a:xfrm>
        </p:spPr>
        <p:txBody>
          <a:bodyPr/>
          <a:lstStyle/>
          <a:p>
            <a:pPr eaLnBrk="1" fontAlgn="auto" hangingPunct="1">
              <a:spcAft>
                <a:spcPts val="0"/>
              </a:spcAft>
              <a:buFont typeface="Arial"/>
              <a:buNone/>
              <a:defRPr/>
            </a:pPr>
            <a:r>
              <a:rPr lang="en-US" dirty="0">
                <a:ea typeface="+mn-ea"/>
              </a:rPr>
              <a:t>Agenda</a:t>
            </a:r>
          </a:p>
        </p:txBody>
      </p:sp>
      <p:sp>
        <p:nvSpPr>
          <p:cNvPr id="5" name="Text Placeholder 4"/>
          <p:cNvSpPr>
            <a:spLocks noGrp="1"/>
          </p:cNvSpPr>
          <p:nvPr>
            <p:ph type="body" sz="quarter" idx="14"/>
          </p:nvPr>
        </p:nvSpPr>
        <p:spPr>
          <a:xfrm>
            <a:off x="539750" y="1108074"/>
            <a:ext cx="8350250" cy="2608957"/>
          </a:xfrm>
        </p:spPr>
        <p:txBody>
          <a:bodyPr/>
          <a:lstStyle/>
          <a:p>
            <a:pPr>
              <a:defRPr/>
            </a:pPr>
            <a:r>
              <a:rPr lang="en-US" dirty="0"/>
              <a:t>Understanding Extensions</a:t>
            </a:r>
          </a:p>
          <a:p>
            <a:pPr>
              <a:defRPr/>
            </a:pPr>
            <a:r>
              <a:rPr lang="en-US" dirty="0"/>
              <a:t>Extending Widget Functionality</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Events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Extending Widget Functionality</a:t>
            </a:r>
          </a:p>
        </p:txBody>
      </p:sp>
    </p:spTree>
    <p:custDataLst>
      <p:tags r:id="rId1"/>
    </p:custDataLst>
    <p:extLst>
      <p:ext uri="{BB962C8B-B14F-4D97-AF65-F5344CB8AC3E}">
        <p14:creationId xmlns:p14="http://schemas.microsoft.com/office/powerpoint/2010/main" val="1412104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Events</a:t>
            </a:r>
          </a:p>
        </p:txBody>
      </p:sp>
      <p:sp>
        <p:nvSpPr>
          <p:cNvPr id="3" name="TextBox 2"/>
          <p:cNvSpPr txBox="1"/>
          <p:nvPr/>
        </p:nvSpPr>
        <p:spPr>
          <a:xfrm>
            <a:off x="1295636" y="2828836"/>
            <a:ext cx="6552728" cy="1200329"/>
          </a:xfrm>
          <a:prstGeom prst="rect">
            <a:avLst/>
          </a:prstGeom>
          <a:noFill/>
        </p:spPr>
        <p:txBody>
          <a:bodyPr wrap="square" rtlCol="0" anchor="ctr">
            <a:spAutoFit/>
          </a:bodyPr>
          <a:lstStyle/>
          <a:p>
            <a:r>
              <a:rPr lang="en-US" sz="2400" i="1" dirty="0">
                <a:latin typeface="Roboto Light"/>
                <a:cs typeface="Roboto Light"/>
              </a:rPr>
              <a:t>“</a:t>
            </a:r>
            <a:r>
              <a:rPr lang="en-US" sz="2400" i="1" dirty="0">
                <a:latin typeface="Roboto Light" charset="0"/>
                <a:ea typeface="Roboto Light" charset="0"/>
                <a:cs typeface="Roboto Light" charset="0"/>
              </a:rPr>
              <a:t>The Publish and Subscribe pattern, often referred to simply as</a:t>
            </a:r>
            <a:r>
              <a:rPr lang="en-US" sz="2400" dirty="0">
                <a:latin typeface="Roboto Light" charset="0"/>
                <a:ea typeface="Roboto Light" charset="0"/>
                <a:cs typeface="Roboto Light" charset="0"/>
              </a:rPr>
              <a:t> </a:t>
            </a:r>
            <a:r>
              <a:rPr lang="en-US" sz="2400" b="1" i="1" dirty="0" err="1">
                <a:latin typeface="Roboto Black" charset="0"/>
                <a:ea typeface="Roboto Black" charset="0"/>
                <a:cs typeface="Roboto Black" charset="0"/>
              </a:rPr>
              <a:t>PubSub</a:t>
            </a:r>
            <a:r>
              <a:rPr lang="en-US" sz="2400" b="1" i="1" dirty="0">
                <a:latin typeface="Roboto Black" charset="0"/>
                <a:ea typeface="Roboto Black" charset="0"/>
                <a:cs typeface="Roboto Black" charset="0"/>
              </a:rPr>
              <a:t> </a:t>
            </a:r>
            <a:r>
              <a:rPr lang="en-US" sz="2400" b="1" i="1" dirty="0">
                <a:latin typeface="Roboto Thin" pitchFamily="2" charset="0"/>
                <a:ea typeface="Roboto Thin" pitchFamily="2" charset="0"/>
                <a:cs typeface="Roboto Black" charset="0"/>
              </a:rPr>
              <a:t>is used to </a:t>
            </a:r>
            <a:r>
              <a:rPr lang="en-US" sz="2400" b="1" i="1" dirty="0">
                <a:latin typeface="Roboto Black" charset="0"/>
                <a:ea typeface="Roboto Black" charset="0"/>
                <a:cs typeface="Roboto Black" charset="0"/>
              </a:rPr>
              <a:t>pass information between widgets</a:t>
            </a:r>
            <a:r>
              <a:rPr lang="en-US" sz="2400" dirty="0">
                <a:latin typeface="Roboto Light" charset="0"/>
                <a:ea typeface="Roboto Light" charset="0"/>
                <a:cs typeface="Roboto Light" charset="0"/>
              </a:rPr>
              <a:t>.</a:t>
            </a:r>
            <a:r>
              <a:rPr lang="en-US" sz="2400" i="1" dirty="0">
                <a:latin typeface="Roboto Light"/>
                <a:cs typeface="Roboto Light"/>
              </a:rPr>
              <a:t>”</a:t>
            </a:r>
          </a:p>
        </p:txBody>
      </p:sp>
    </p:spTree>
    <p:custDataLst>
      <p:tags r:id="rId1"/>
    </p:custDataLst>
    <p:extLst>
      <p:ext uri="{BB962C8B-B14F-4D97-AF65-F5344CB8AC3E}">
        <p14:creationId xmlns:p14="http://schemas.microsoft.com/office/powerpoint/2010/main" val="269325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12"/>
          <p:cNvSpPr>
            <a:spLocks/>
          </p:cNvSpPr>
          <p:nvPr/>
        </p:nvSpPr>
        <p:spPr bwMode="auto">
          <a:xfrm>
            <a:off x="1403650" y="2610345"/>
            <a:ext cx="6377011" cy="4076689"/>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65" name="Freeform 12"/>
          <p:cNvSpPr>
            <a:spLocks/>
          </p:cNvSpPr>
          <p:nvPr/>
        </p:nvSpPr>
        <p:spPr bwMode="auto">
          <a:xfrm>
            <a:off x="1740889" y="3044638"/>
            <a:ext cx="5837428" cy="331035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75000"/>
              <a:lumOff val="25000"/>
            </a:schemeClr>
          </a:solidFill>
          <a:ln w="6350" cap="flat">
            <a:solidFill>
              <a:srgbClr val="6B6459">
                <a:alpha val="31000"/>
              </a:srgbClr>
            </a:solid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79" name="Curved Up Arrow 78"/>
          <p:cNvSpPr/>
          <p:nvPr/>
        </p:nvSpPr>
        <p:spPr bwMode="auto">
          <a:xfrm>
            <a:off x="3102657" y="4725144"/>
            <a:ext cx="3013483" cy="1065279"/>
          </a:xfrm>
          <a:prstGeom prst="curved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600" i="0" u="none" strike="noStrike" cap="none" normalizeH="0" baseline="0">
              <a:ln>
                <a:noFill/>
              </a:ln>
              <a:solidFill>
                <a:schemeClr val="bg1"/>
              </a:solidFill>
              <a:effectLst/>
              <a:latin typeface="Roboto Light" pitchFamily="2" charset="0"/>
              <a:ea typeface="Roboto Light" pitchFamily="2" charset="0"/>
            </a:endParaRPr>
          </a:p>
        </p:txBody>
      </p:sp>
      <p:sp>
        <p:nvSpPr>
          <p:cNvPr id="80" name="TextBox 79"/>
          <p:cNvSpPr txBox="1"/>
          <p:nvPr/>
        </p:nvSpPr>
        <p:spPr>
          <a:xfrm>
            <a:off x="3633602" y="5848102"/>
            <a:ext cx="1951592" cy="261610"/>
          </a:xfrm>
          <a:prstGeom prst="rect">
            <a:avLst/>
          </a:prstGeom>
          <a:noFill/>
        </p:spPr>
        <p:txBody>
          <a:bodyPr wrap="square" rtlCol="0">
            <a:spAutoFit/>
          </a:bodyPr>
          <a:lstStyle/>
          <a:p>
            <a:pPr algn="ctr"/>
            <a:r>
              <a:rPr lang="en-US" sz="1100" dirty="0">
                <a:solidFill>
                  <a:schemeClr val="bg1"/>
                </a:solidFill>
                <a:latin typeface="Roboto Light" pitchFamily="2" charset="0"/>
                <a:ea typeface="Roboto Light" pitchFamily="2" charset="0"/>
              </a:rPr>
              <a:t>Direct message</a:t>
            </a:r>
          </a:p>
        </p:txBody>
      </p:sp>
      <p:sp>
        <p:nvSpPr>
          <p:cNvPr id="2" name="Text Placeholder 1"/>
          <p:cNvSpPr>
            <a:spLocks noGrp="1"/>
          </p:cNvSpPr>
          <p:nvPr>
            <p:ph type="body" sz="quarter" idx="13"/>
          </p:nvPr>
        </p:nvSpPr>
        <p:spPr/>
        <p:txBody>
          <a:bodyPr/>
          <a:lstStyle/>
          <a:p>
            <a:r>
              <a:rPr lang="en-US" dirty="0"/>
              <a:t>Widget Functionality – </a:t>
            </a:r>
            <a:r>
              <a:rPr lang="en-US" dirty="0" err="1"/>
              <a:t>Pubsub</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22</a:t>
            </a:fld>
            <a:endParaRPr lang="en-US" dirty="0"/>
          </a:p>
        </p:txBody>
      </p:sp>
      <p:sp>
        <p:nvSpPr>
          <p:cNvPr id="99" name="Freeform 12"/>
          <p:cNvSpPr>
            <a:spLocks/>
          </p:cNvSpPr>
          <p:nvPr/>
        </p:nvSpPr>
        <p:spPr bwMode="auto">
          <a:xfrm>
            <a:off x="1403648" y="1108192"/>
            <a:ext cx="6377011" cy="124068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pic>
        <p:nvPicPr>
          <p:cNvPr id="100" name="Picture 6" descr="BB_logo_Bshape_rgb.pdf"/>
          <p:cNvPicPr>
            <a:picLocks noChangeAspect="1"/>
          </p:cNvPicPr>
          <p:nvPr/>
        </p:nvPicPr>
        <p:blipFill>
          <a:blip r:embed="rId4" cstate="print"/>
          <a:srcRect/>
          <a:stretch>
            <a:fillRect/>
          </a:stretch>
        </p:blipFill>
        <p:spPr bwMode="auto">
          <a:xfrm>
            <a:off x="2021519" y="3032309"/>
            <a:ext cx="680100" cy="555702"/>
          </a:xfrm>
          <a:prstGeom prst="rect">
            <a:avLst/>
          </a:prstGeom>
          <a:noFill/>
          <a:ln w="9525">
            <a:noFill/>
            <a:miter lim="800000"/>
            <a:headEnd/>
            <a:tailEnd/>
          </a:ln>
        </p:spPr>
      </p:pic>
      <p:sp>
        <p:nvSpPr>
          <p:cNvPr id="101" name="Line 32"/>
          <p:cNvSpPr>
            <a:spLocks noChangeShapeType="1"/>
          </p:cNvSpPr>
          <p:nvPr/>
        </p:nvSpPr>
        <p:spPr bwMode="auto">
          <a:xfrm>
            <a:off x="3168810" y="2114549"/>
            <a:ext cx="7621" cy="151637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2" name="Line 33"/>
          <p:cNvSpPr>
            <a:spLocks noChangeShapeType="1"/>
          </p:cNvSpPr>
          <p:nvPr/>
        </p:nvSpPr>
        <p:spPr bwMode="auto">
          <a:xfrm>
            <a:off x="5859780" y="2106931"/>
            <a:ext cx="11431" cy="153923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4" name="TextBox 103"/>
          <p:cNvSpPr txBox="1"/>
          <p:nvPr/>
        </p:nvSpPr>
        <p:spPr>
          <a:xfrm>
            <a:off x="1461954" y="2617167"/>
            <a:ext cx="835358" cy="307777"/>
          </a:xfrm>
          <a:prstGeom prst="rect">
            <a:avLst/>
          </a:prstGeom>
          <a:noFill/>
        </p:spPr>
        <p:txBody>
          <a:bodyPr wrap="none" rtlCol="0">
            <a:spAutoFit/>
          </a:bodyPr>
          <a:lstStyle/>
          <a:p>
            <a:r>
              <a:rPr lang="en-US" sz="1400" dirty="0">
                <a:latin typeface="Roboto Light" pitchFamily="2" charset="0"/>
                <a:ea typeface="Roboto Light" pitchFamily="2" charset="0"/>
              </a:rPr>
              <a:t>Browser</a:t>
            </a:r>
          </a:p>
        </p:txBody>
      </p:sp>
      <p:sp>
        <p:nvSpPr>
          <p:cNvPr id="105" name="TextBox 104"/>
          <p:cNvSpPr txBox="1"/>
          <p:nvPr/>
        </p:nvSpPr>
        <p:spPr>
          <a:xfrm>
            <a:off x="1455753" y="1108192"/>
            <a:ext cx="690061" cy="307777"/>
          </a:xfrm>
          <a:prstGeom prst="rect">
            <a:avLst/>
          </a:prstGeom>
          <a:noFill/>
        </p:spPr>
        <p:txBody>
          <a:bodyPr wrap="none" rtlCol="0">
            <a:spAutoFit/>
          </a:bodyPr>
          <a:lstStyle/>
          <a:p>
            <a:r>
              <a:rPr lang="en-US" sz="1400" dirty="0">
                <a:latin typeface="Roboto Light" pitchFamily="2" charset="0"/>
                <a:ea typeface="Roboto Light" pitchFamily="2" charset="0"/>
              </a:rPr>
              <a:t>Server</a:t>
            </a:r>
          </a:p>
        </p:txBody>
      </p:sp>
      <p:sp>
        <p:nvSpPr>
          <p:cNvPr id="107" name="TextBox 106"/>
          <p:cNvSpPr txBox="1"/>
          <p:nvPr/>
        </p:nvSpPr>
        <p:spPr>
          <a:xfrm>
            <a:off x="2533421" y="3152312"/>
            <a:ext cx="1278363" cy="338554"/>
          </a:xfrm>
          <a:prstGeom prst="rect">
            <a:avLst/>
          </a:prstGeom>
          <a:noFill/>
        </p:spPr>
        <p:txBody>
          <a:bodyPr wrap="none" rtlCol="0">
            <a:spAutoFit/>
          </a:bodyPr>
          <a:lstStyle/>
          <a:p>
            <a:r>
              <a:rPr lang="en-US" sz="1600" dirty="0">
                <a:solidFill>
                  <a:schemeClr val="bg1"/>
                </a:solidFill>
                <a:latin typeface="Roboto Light" pitchFamily="2" charset="0"/>
                <a:ea typeface="Roboto Light" pitchFamily="2" charset="0"/>
              </a:rPr>
              <a:t>Portal Client</a:t>
            </a:r>
          </a:p>
        </p:txBody>
      </p:sp>
      <p:sp>
        <p:nvSpPr>
          <p:cNvPr id="108" name="Freeform 18"/>
          <p:cNvSpPr>
            <a:spLocks/>
          </p:cNvSpPr>
          <p:nvPr/>
        </p:nvSpPr>
        <p:spPr bwMode="auto">
          <a:xfrm>
            <a:off x="2051129" y="1392098"/>
            <a:ext cx="2441963"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49422"/>
              <a:gd name="connsiteY0" fmla="*/ 55418 h 719494"/>
              <a:gd name="connsiteX1" fmla="*/ 2049422 w 2049422"/>
              <a:gd name="connsiteY1" fmla="*/ 0 h 719494"/>
              <a:gd name="connsiteX2" fmla="*/ 1980150 w 2049422"/>
              <a:gd name="connsiteY2" fmla="*/ 719494 h 719494"/>
              <a:gd name="connsiteX3" fmla="*/ 0 w 2049422"/>
              <a:gd name="connsiteY3" fmla="*/ 719494 h 719494"/>
              <a:gd name="connsiteX4" fmla="*/ 0 w 2049422"/>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422" h="719494">
                <a:moveTo>
                  <a:pt x="0" y="55418"/>
                </a:moveTo>
                <a:lnTo>
                  <a:pt x="2049422"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a:latin typeface="Roboto Light" pitchFamily="2" charset="0"/>
                <a:ea typeface="Roboto Light" pitchFamily="2" charset="0"/>
              </a:rPr>
              <a:t>Widget</a:t>
            </a:r>
          </a:p>
          <a:p>
            <a:pPr algn="ctr"/>
            <a:r>
              <a:rPr lang="en-US" sz="1400" dirty="0">
                <a:latin typeface="Roboto Light" pitchFamily="2" charset="0"/>
                <a:ea typeface="Roboto Light" pitchFamily="2" charset="0"/>
              </a:rPr>
              <a:t>Back-end</a:t>
            </a:r>
          </a:p>
        </p:txBody>
      </p:sp>
      <p:sp>
        <p:nvSpPr>
          <p:cNvPr id="109" name="Freeform 18"/>
          <p:cNvSpPr>
            <a:spLocks/>
          </p:cNvSpPr>
          <p:nvPr/>
        </p:nvSpPr>
        <p:spPr bwMode="auto">
          <a:xfrm>
            <a:off x="4749046" y="1392098"/>
            <a:ext cx="2393932"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35568"/>
              <a:gd name="connsiteY0" fmla="*/ 55418 h 719494"/>
              <a:gd name="connsiteX1" fmla="*/ 2035568 w 2035568"/>
              <a:gd name="connsiteY1" fmla="*/ 0 h 719494"/>
              <a:gd name="connsiteX2" fmla="*/ 1980150 w 2035568"/>
              <a:gd name="connsiteY2" fmla="*/ 719494 h 719494"/>
              <a:gd name="connsiteX3" fmla="*/ 0 w 2035568"/>
              <a:gd name="connsiteY3" fmla="*/ 719494 h 719494"/>
              <a:gd name="connsiteX4" fmla="*/ 0 w 2035568"/>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568" h="719494">
                <a:moveTo>
                  <a:pt x="0" y="55418"/>
                </a:moveTo>
                <a:lnTo>
                  <a:pt x="2035568"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a:latin typeface="Roboto Light" pitchFamily="2" charset="0"/>
                <a:ea typeface="Roboto Light" pitchFamily="2" charset="0"/>
              </a:rPr>
              <a:t>Widget</a:t>
            </a:r>
          </a:p>
          <a:p>
            <a:pPr algn="ctr"/>
            <a:r>
              <a:rPr lang="en-US" sz="1400" dirty="0">
                <a:latin typeface="Roboto Light" pitchFamily="2" charset="0"/>
                <a:ea typeface="Roboto Light" pitchFamily="2" charset="0"/>
              </a:rPr>
              <a:t>Back-end</a:t>
            </a:r>
          </a:p>
        </p:txBody>
      </p:sp>
      <p:sp>
        <p:nvSpPr>
          <p:cNvPr id="110" name="Freeform 13"/>
          <p:cNvSpPr>
            <a:spLocks/>
          </p:cNvSpPr>
          <p:nvPr/>
        </p:nvSpPr>
        <p:spPr bwMode="auto">
          <a:xfrm>
            <a:off x="2051129" y="3629417"/>
            <a:ext cx="2435495" cy="1101587"/>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435495"/>
              <a:gd name="connsiteY0" fmla="*/ 69273 h 1101586"/>
              <a:gd name="connsiteX1" fmla="*/ 2435495 w 2435495"/>
              <a:gd name="connsiteY1" fmla="*/ 0 h 1101586"/>
              <a:gd name="connsiteX2" fmla="*/ 2269240 w 2435495"/>
              <a:gd name="connsiteY2" fmla="*/ 1101586 h 1101586"/>
              <a:gd name="connsiteX3" fmla="*/ 0 w 2435495"/>
              <a:gd name="connsiteY3" fmla="*/ 1101586 h 1101586"/>
              <a:gd name="connsiteX4" fmla="*/ 0 w 2435495"/>
              <a:gd name="connsiteY4" fmla="*/ 69273 h 110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495" h="1101586">
                <a:moveTo>
                  <a:pt x="0" y="69273"/>
                </a:moveTo>
                <a:lnTo>
                  <a:pt x="2435495" y="0"/>
                </a:lnTo>
                <a:lnTo>
                  <a:pt x="2269240" y="1101586"/>
                </a:lnTo>
                <a:lnTo>
                  <a:pt x="0" y="1101586"/>
                </a:lnTo>
                <a:lnTo>
                  <a:pt x="0" y="69273"/>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a:latin typeface="Roboto Light" pitchFamily="2" charset="0"/>
                <a:ea typeface="Roboto Light" pitchFamily="2" charset="0"/>
                <a:cs typeface="Calibri"/>
              </a:rPr>
              <a:t>Widget A</a:t>
            </a:r>
          </a:p>
        </p:txBody>
      </p:sp>
      <p:sp>
        <p:nvSpPr>
          <p:cNvPr id="111" name="Freeform 13"/>
          <p:cNvSpPr>
            <a:spLocks/>
          </p:cNvSpPr>
          <p:nvPr/>
        </p:nvSpPr>
        <p:spPr bwMode="auto">
          <a:xfrm>
            <a:off x="4749046" y="3573999"/>
            <a:ext cx="2393932" cy="1157005"/>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393931"/>
              <a:gd name="connsiteY0" fmla="*/ 124691 h 1157004"/>
              <a:gd name="connsiteX1" fmla="*/ 2393931 w 2393931"/>
              <a:gd name="connsiteY1" fmla="*/ 0 h 1157004"/>
              <a:gd name="connsiteX2" fmla="*/ 2269240 w 2393931"/>
              <a:gd name="connsiteY2" fmla="*/ 1157004 h 1157004"/>
              <a:gd name="connsiteX3" fmla="*/ 0 w 2393931"/>
              <a:gd name="connsiteY3" fmla="*/ 1157004 h 1157004"/>
              <a:gd name="connsiteX4" fmla="*/ 0 w 2393931"/>
              <a:gd name="connsiteY4" fmla="*/ 124691 h 115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931" h="1157004">
                <a:moveTo>
                  <a:pt x="0" y="124691"/>
                </a:moveTo>
                <a:lnTo>
                  <a:pt x="2393931" y="0"/>
                </a:lnTo>
                <a:lnTo>
                  <a:pt x="2269240" y="1157004"/>
                </a:lnTo>
                <a:lnTo>
                  <a:pt x="0" y="1157004"/>
                </a:lnTo>
                <a:lnTo>
                  <a:pt x="0" y="124691"/>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a:latin typeface="Roboto Light" pitchFamily="2" charset="0"/>
                <a:ea typeface="Roboto Light" pitchFamily="2" charset="0"/>
                <a:cs typeface="Calibri"/>
              </a:rPr>
              <a:t>Widget B</a:t>
            </a:r>
          </a:p>
        </p:txBody>
      </p:sp>
      <p:grpSp>
        <p:nvGrpSpPr>
          <p:cNvPr id="81" name="Group 80"/>
          <p:cNvGrpSpPr/>
          <p:nvPr/>
        </p:nvGrpSpPr>
        <p:grpSpPr>
          <a:xfrm>
            <a:off x="2256839" y="3374323"/>
            <a:ext cx="4758588" cy="2179880"/>
            <a:chOff x="2692400" y="7162800"/>
            <a:chExt cx="3771900" cy="1671944"/>
          </a:xfrm>
        </p:grpSpPr>
        <p:cxnSp>
          <p:nvCxnSpPr>
            <p:cNvPr id="82" name="Straight Connector 81"/>
            <p:cNvCxnSpPr/>
            <p:nvPr/>
          </p:nvCxnSpPr>
          <p:spPr bwMode="auto">
            <a:xfrm flipV="1">
              <a:off x="2692400" y="7162800"/>
              <a:ext cx="3771900" cy="1524000"/>
            </a:xfrm>
            <a:prstGeom prst="line">
              <a:avLst/>
            </a:prstGeom>
            <a:solidFill>
              <a:srgbClr val="00B8FF"/>
            </a:solidFill>
            <a:ln w="2032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p:nvPr/>
          </p:nvCxnSpPr>
          <p:spPr bwMode="auto">
            <a:xfrm>
              <a:off x="3496059" y="7386944"/>
              <a:ext cx="2743200" cy="1447800"/>
            </a:xfrm>
            <a:prstGeom prst="line">
              <a:avLst/>
            </a:prstGeom>
            <a:solidFill>
              <a:srgbClr val="00B8FF"/>
            </a:solidFill>
            <a:ln w="2032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227872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12"/>
          <p:cNvSpPr>
            <a:spLocks/>
          </p:cNvSpPr>
          <p:nvPr/>
        </p:nvSpPr>
        <p:spPr bwMode="auto">
          <a:xfrm>
            <a:off x="1403650" y="2610345"/>
            <a:ext cx="6377011" cy="4076689"/>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97" name="Freeform 12"/>
          <p:cNvSpPr>
            <a:spLocks/>
          </p:cNvSpPr>
          <p:nvPr/>
        </p:nvSpPr>
        <p:spPr bwMode="auto">
          <a:xfrm>
            <a:off x="1740889" y="3044638"/>
            <a:ext cx="5837428" cy="331035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rgbClr val="0070C0"/>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2" name="Text Placeholder 1"/>
          <p:cNvSpPr>
            <a:spLocks noGrp="1"/>
          </p:cNvSpPr>
          <p:nvPr>
            <p:ph type="body" sz="quarter" idx="13"/>
          </p:nvPr>
        </p:nvSpPr>
        <p:spPr/>
        <p:txBody>
          <a:bodyPr/>
          <a:lstStyle/>
          <a:p>
            <a:r>
              <a:rPr lang="en-US" dirty="0"/>
              <a:t>Widget Functionality – </a:t>
            </a:r>
            <a:r>
              <a:rPr lang="en-US" dirty="0" err="1"/>
              <a:t>Pubsub</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23</a:t>
            </a:fld>
            <a:endParaRPr lang="en-US" dirty="0"/>
          </a:p>
        </p:txBody>
      </p:sp>
      <p:sp>
        <p:nvSpPr>
          <p:cNvPr id="99" name="Freeform 12"/>
          <p:cNvSpPr>
            <a:spLocks/>
          </p:cNvSpPr>
          <p:nvPr/>
        </p:nvSpPr>
        <p:spPr bwMode="auto">
          <a:xfrm>
            <a:off x="1403648" y="1108192"/>
            <a:ext cx="6377011" cy="124068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pic>
        <p:nvPicPr>
          <p:cNvPr id="100" name="Picture 6" descr="BB_logo_Bshape_rgb.pdf"/>
          <p:cNvPicPr>
            <a:picLocks noChangeAspect="1"/>
          </p:cNvPicPr>
          <p:nvPr/>
        </p:nvPicPr>
        <p:blipFill>
          <a:blip r:embed="rId4" cstate="print"/>
          <a:srcRect/>
          <a:stretch>
            <a:fillRect/>
          </a:stretch>
        </p:blipFill>
        <p:spPr bwMode="auto">
          <a:xfrm>
            <a:off x="2021519" y="3032309"/>
            <a:ext cx="680100" cy="555702"/>
          </a:xfrm>
          <a:prstGeom prst="rect">
            <a:avLst/>
          </a:prstGeom>
          <a:noFill/>
          <a:ln w="9525">
            <a:noFill/>
            <a:miter lim="800000"/>
            <a:headEnd/>
            <a:tailEnd/>
          </a:ln>
        </p:spPr>
      </p:pic>
      <p:sp>
        <p:nvSpPr>
          <p:cNvPr id="101" name="Line 32"/>
          <p:cNvSpPr>
            <a:spLocks noChangeShapeType="1"/>
          </p:cNvSpPr>
          <p:nvPr/>
        </p:nvSpPr>
        <p:spPr bwMode="auto">
          <a:xfrm>
            <a:off x="3168810" y="2114549"/>
            <a:ext cx="7621" cy="151637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2" name="Line 33"/>
          <p:cNvSpPr>
            <a:spLocks noChangeShapeType="1"/>
          </p:cNvSpPr>
          <p:nvPr/>
        </p:nvSpPr>
        <p:spPr bwMode="auto">
          <a:xfrm>
            <a:off x="5859780" y="2106931"/>
            <a:ext cx="11431" cy="153923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4" name="TextBox 103"/>
          <p:cNvSpPr txBox="1"/>
          <p:nvPr/>
        </p:nvSpPr>
        <p:spPr>
          <a:xfrm>
            <a:off x="1461954" y="2617167"/>
            <a:ext cx="835358" cy="307777"/>
          </a:xfrm>
          <a:prstGeom prst="rect">
            <a:avLst/>
          </a:prstGeom>
          <a:noFill/>
        </p:spPr>
        <p:txBody>
          <a:bodyPr wrap="none" rtlCol="0">
            <a:spAutoFit/>
          </a:bodyPr>
          <a:lstStyle/>
          <a:p>
            <a:r>
              <a:rPr lang="en-US" sz="1400" dirty="0">
                <a:latin typeface="Roboto Light" pitchFamily="2" charset="0"/>
                <a:ea typeface="Roboto Light" pitchFamily="2" charset="0"/>
              </a:rPr>
              <a:t>Browser</a:t>
            </a:r>
          </a:p>
        </p:txBody>
      </p:sp>
      <p:sp>
        <p:nvSpPr>
          <p:cNvPr id="105" name="TextBox 104"/>
          <p:cNvSpPr txBox="1"/>
          <p:nvPr/>
        </p:nvSpPr>
        <p:spPr>
          <a:xfrm>
            <a:off x="1455753" y="1108192"/>
            <a:ext cx="690061" cy="307777"/>
          </a:xfrm>
          <a:prstGeom prst="rect">
            <a:avLst/>
          </a:prstGeom>
          <a:noFill/>
        </p:spPr>
        <p:txBody>
          <a:bodyPr wrap="none" rtlCol="0">
            <a:spAutoFit/>
          </a:bodyPr>
          <a:lstStyle/>
          <a:p>
            <a:r>
              <a:rPr lang="en-US" sz="1400" dirty="0">
                <a:latin typeface="Roboto Light" pitchFamily="2" charset="0"/>
                <a:ea typeface="Roboto Light" pitchFamily="2" charset="0"/>
              </a:rPr>
              <a:t>Server</a:t>
            </a:r>
          </a:p>
        </p:txBody>
      </p:sp>
      <p:sp>
        <p:nvSpPr>
          <p:cNvPr id="107" name="TextBox 106"/>
          <p:cNvSpPr txBox="1"/>
          <p:nvPr/>
        </p:nvSpPr>
        <p:spPr>
          <a:xfrm>
            <a:off x="2533421" y="3152312"/>
            <a:ext cx="1278363" cy="338554"/>
          </a:xfrm>
          <a:prstGeom prst="rect">
            <a:avLst/>
          </a:prstGeom>
          <a:noFill/>
        </p:spPr>
        <p:txBody>
          <a:bodyPr wrap="none" rtlCol="0">
            <a:spAutoFit/>
          </a:bodyPr>
          <a:lstStyle/>
          <a:p>
            <a:r>
              <a:rPr lang="en-US" sz="1600" dirty="0">
                <a:solidFill>
                  <a:schemeClr val="bg1"/>
                </a:solidFill>
                <a:latin typeface="Roboto Light" pitchFamily="2" charset="0"/>
                <a:ea typeface="Roboto Light" pitchFamily="2" charset="0"/>
              </a:rPr>
              <a:t>Portal Client</a:t>
            </a:r>
          </a:p>
        </p:txBody>
      </p:sp>
      <p:sp>
        <p:nvSpPr>
          <p:cNvPr id="108" name="Freeform 18"/>
          <p:cNvSpPr>
            <a:spLocks/>
          </p:cNvSpPr>
          <p:nvPr/>
        </p:nvSpPr>
        <p:spPr bwMode="auto">
          <a:xfrm>
            <a:off x="2051129" y="1392098"/>
            <a:ext cx="2441963"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49422"/>
              <a:gd name="connsiteY0" fmla="*/ 55418 h 719494"/>
              <a:gd name="connsiteX1" fmla="*/ 2049422 w 2049422"/>
              <a:gd name="connsiteY1" fmla="*/ 0 h 719494"/>
              <a:gd name="connsiteX2" fmla="*/ 1980150 w 2049422"/>
              <a:gd name="connsiteY2" fmla="*/ 719494 h 719494"/>
              <a:gd name="connsiteX3" fmla="*/ 0 w 2049422"/>
              <a:gd name="connsiteY3" fmla="*/ 719494 h 719494"/>
              <a:gd name="connsiteX4" fmla="*/ 0 w 2049422"/>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422" h="719494">
                <a:moveTo>
                  <a:pt x="0" y="55418"/>
                </a:moveTo>
                <a:lnTo>
                  <a:pt x="2049422"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a:latin typeface="Roboto Light" pitchFamily="2" charset="0"/>
                <a:ea typeface="Roboto Light" pitchFamily="2" charset="0"/>
              </a:rPr>
              <a:t>Widget</a:t>
            </a:r>
          </a:p>
          <a:p>
            <a:pPr algn="ctr"/>
            <a:r>
              <a:rPr lang="en-US" sz="1400" dirty="0">
                <a:latin typeface="Roboto Light" pitchFamily="2" charset="0"/>
                <a:ea typeface="Roboto Light" pitchFamily="2" charset="0"/>
              </a:rPr>
              <a:t>Back-end</a:t>
            </a:r>
          </a:p>
        </p:txBody>
      </p:sp>
      <p:sp>
        <p:nvSpPr>
          <p:cNvPr id="109" name="Freeform 18"/>
          <p:cNvSpPr>
            <a:spLocks/>
          </p:cNvSpPr>
          <p:nvPr/>
        </p:nvSpPr>
        <p:spPr bwMode="auto">
          <a:xfrm>
            <a:off x="4749046" y="1392098"/>
            <a:ext cx="2393932"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35568"/>
              <a:gd name="connsiteY0" fmla="*/ 55418 h 719494"/>
              <a:gd name="connsiteX1" fmla="*/ 2035568 w 2035568"/>
              <a:gd name="connsiteY1" fmla="*/ 0 h 719494"/>
              <a:gd name="connsiteX2" fmla="*/ 1980150 w 2035568"/>
              <a:gd name="connsiteY2" fmla="*/ 719494 h 719494"/>
              <a:gd name="connsiteX3" fmla="*/ 0 w 2035568"/>
              <a:gd name="connsiteY3" fmla="*/ 719494 h 719494"/>
              <a:gd name="connsiteX4" fmla="*/ 0 w 2035568"/>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568" h="719494">
                <a:moveTo>
                  <a:pt x="0" y="55418"/>
                </a:moveTo>
                <a:lnTo>
                  <a:pt x="2035568"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a:latin typeface="Roboto Light" pitchFamily="2" charset="0"/>
                <a:ea typeface="Roboto Light" pitchFamily="2" charset="0"/>
              </a:rPr>
              <a:t>Widget</a:t>
            </a:r>
          </a:p>
          <a:p>
            <a:pPr algn="ctr"/>
            <a:r>
              <a:rPr lang="en-US" sz="1400" dirty="0">
                <a:latin typeface="Roboto Light" pitchFamily="2" charset="0"/>
                <a:ea typeface="Roboto Light" pitchFamily="2" charset="0"/>
              </a:rPr>
              <a:t>Back-end</a:t>
            </a:r>
          </a:p>
        </p:txBody>
      </p:sp>
      <p:sp>
        <p:nvSpPr>
          <p:cNvPr id="110" name="Freeform 13"/>
          <p:cNvSpPr>
            <a:spLocks/>
          </p:cNvSpPr>
          <p:nvPr/>
        </p:nvSpPr>
        <p:spPr bwMode="auto">
          <a:xfrm>
            <a:off x="2051129" y="3629417"/>
            <a:ext cx="2435495" cy="1101587"/>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435495"/>
              <a:gd name="connsiteY0" fmla="*/ 69273 h 1101586"/>
              <a:gd name="connsiteX1" fmla="*/ 2435495 w 2435495"/>
              <a:gd name="connsiteY1" fmla="*/ 0 h 1101586"/>
              <a:gd name="connsiteX2" fmla="*/ 2269240 w 2435495"/>
              <a:gd name="connsiteY2" fmla="*/ 1101586 h 1101586"/>
              <a:gd name="connsiteX3" fmla="*/ 0 w 2435495"/>
              <a:gd name="connsiteY3" fmla="*/ 1101586 h 1101586"/>
              <a:gd name="connsiteX4" fmla="*/ 0 w 2435495"/>
              <a:gd name="connsiteY4" fmla="*/ 69273 h 110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495" h="1101586">
                <a:moveTo>
                  <a:pt x="0" y="69273"/>
                </a:moveTo>
                <a:lnTo>
                  <a:pt x="2435495" y="0"/>
                </a:lnTo>
                <a:lnTo>
                  <a:pt x="2269240" y="1101586"/>
                </a:lnTo>
                <a:lnTo>
                  <a:pt x="0" y="1101586"/>
                </a:lnTo>
                <a:lnTo>
                  <a:pt x="0" y="69273"/>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a:latin typeface="Roboto Light" pitchFamily="2" charset="0"/>
                <a:ea typeface="Roboto Light" pitchFamily="2" charset="0"/>
                <a:cs typeface="Calibri"/>
              </a:rPr>
              <a:t>Widget A</a:t>
            </a:r>
          </a:p>
        </p:txBody>
      </p:sp>
      <p:sp>
        <p:nvSpPr>
          <p:cNvPr id="111" name="Freeform 13"/>
          <p:cNvSpPr>
            <a:spLocks/>
          </p:cNvSpPr>
          <p:nvPr/>
        </p:nvSpPr>
        <p:spPr bwMode="auto">
          <a:xfrm>
            <a:off x="4749046" y="3573999"/>
            <a:ext cx="2393932" cy="1157005"/>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393931"/>
              <a:gd name="connsiteY0" fmla="*/ 124691 h 1157004"/>
              <a:gd name="connsiteX1" fmla="*/ 2393931 w 2393931"/>
              <a:gd name="connsiteY1" fmla="*/ 0 h 1157004"/>
              <a:gd name="connsiteX2" fmla="*/ 2269240 w 2393931"/>
              <a:gd name="connsiteY2" fmla="*/ 1157004 h 1157004"/>
              <a:gd name="connsiteX3" fmla="*/ 0 w 2393931"/>
              <a:gd name="connsiteY3" fmla="*/ 1157004 h 1157004"/>
              <a:gd name="connsiteX4" fmla="*/ 0 w 2393931"/>
              <a:gd name="connsiteY4" fmla="*/ 124691 h 115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931" h="1157004">
                <a:moveTo>
                  <a:pt x="0" y="124691"/>
                </a:moveTo>
                <a:lnTo>
                  <a:pt x="2393931" y="0"/>
                </a:lnTo>
                <a:lnTo>
                  <a:pt x="2269240" y="1157004"/>
                </a:lnTo>
                <a:lnTo>
                  <a:pt x="0" y="1157004"/>
                </a:lnTo>
                <a:lnTo>
                  <a:pt x="0" y="124691"/>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a:latin typeface="Roboto Light" pitchFamily="2" charset="0"/>
                <a:ea typeface="Roboto Light" pitchFamily="2" charset="0"/>
                <a:cs typeface="Calibri"/>
              </a:rPr>
              <a:t>Widget B</a:t>
            </a:r>
          </a:p>
        </p:txBody>
      </p:sp>
      <p:grpSp>
        <p:nvGrpSpPr>
          <p:cNvPr id="8" name="Group 7"/>
          <p:cNvGrpSpPr/>
          <p:nvPr/>
        </p:nvGrpSpPr>
        <p:grpSpPr>
          <a:xfrm>
            <a:off x="1975948" y="4731004"/>
            <a:ext cx="5403739" cy="1263967"/>
            <a:chOff x="1975948" y="4731004"/>
            <a:chExt cx="5403739" cy="1263967"/>
          </a:xfrm>
        </p:grpSpPr>
        <p:sp>
          <p:nvSpPr>
            <p:cNvPr id="103" name="AutoShape 18"/>
            <p:cNvSpPr>
              <a:spLocks noChangeArrowheads="1"/>
            </p:cNvSpPr>
            <p:nvPr/>
          </p:nvSpPr>
          <p:spPr bwMode="auto">
            <a:xfrm rot="16200000">
              <a:off x="4375091" y="2990376"/>
              <a:ext cx="700969" cy="5308222"/>
            </a:xfrm>
            <a:prstGeom prst="can">
              <a:avLst>
                <a:gd name="adj" fmla="val 80908"/>
              </a:avLst>
            </a:prstGeom>
            <a:solidFill>
              <a:schemeClr val="tx2">
                <a:lumMod val="25000"/>
                <a:lumOff val="75000"/>
              </a:schemeClr>
            </a:solidFill>
            <a:ln w="3175">
              <a:solidFill>
                <a:schemeClr val="tx2">
                  <a:lumMod val="50000"/>
                  <a:lumOff val="50000"/>
                </a:schemeClr>
              </a:solidFill>
              <a:round/>
              <a:headEnd/>
              <a:tailEnd/>
            </a:ln>
          </p:spPr>
          <p:txBody>
            <a:bodyPr vert="eaVert" wrap="none" anchor="ctr"/>
            <a:lstStyle/>
            <a:p>
              <a:pPr algn="ctr"/>
              <a:r>
                <a:rPr lang="en-US" sz="1400" dirty="0">
                  <a:latin typeface="Roboto Light" pitchFamily="2" charset="0"/>
                  <a:ea typeface="Roboto Light" pitchFamily="2" charset="0"/>
                </a:rPr>
                <a:t>Client Channels</a:t>
              </a:r>
            </a:p>
          </p:txBody>
        </p:sp>
        <p:sp>
          <p:nvSpPr>
            <p:cNvPr id="86" name="Down Arrow 85"/>
            <p:cNvSpPr/>
            <p:nvPr/>
          </p:nvSpPr>
          <p:spPr bwMode="auto">
            <a:xfrm>
              <a:off x="2903933" y="4731005"/>
              <a:ext cx="308728" cy="570337"/>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a:ln>
                  <a:noFill/>
                </a:ln>
                <a:solidFill>
                  <a:schemeClr val="bg1"/>
                </a:solidFill>
                <a:effectLst/>
                <a:latin typeface="Roboto Light" pitchFamily="2" charset="0"/>
                <a:ea typeface="Roboto Light" pitchFamily="2" charset="0"/>
              </a:endParaRPr>
            </a:p>
          </p:txBody>
        </p:sp>
        <p:sp>
          <p:nvSpPr>
            <p:cNvPr id="87" name="Up Arrow 86"/>
            <p:cNvSpPr/>
            <p:nvPr/>
          </p:nvSpPr>
          <p:spPr bwMode="auto">
            <a:xfrm>
              <a:off x="3275856" y="4731005"/>
              <a:ext cx="302850" cy="562173"/>
            </a:xfrm>
            <a:prstGeom prst="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a:ln>
                  <a:noFill/>
                </a:ln>
                <a:solidFill>
                  <a:schemeClr val="bg1"/>
                </a:solidFill>
                <a:effectLst/>
                <a:latin typeface="Roboto Light" pitchFamily="2" charset="0"/>
                <a:ea typeface="Roboto Light" pitchFamily="2" charset="0"/>
              </a:endParaRPr>
            </a:p>
          </p:txBody>
        </p:sp>
        <p:sp>
          <p:nvSpPr>
            <p:cNvPr id="88" name="Down Arrow 87"/>
            <p:cNvSpPr/>
            <p:nvPr/>
          </p:nvSpPr>
          <p:spPr bwMode="auto">
            <a:xfrm>
              <a:off x="5521927" y="4731005"/>
              <a:ext cx="308728" cy="562998"/>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a:ln>
                  <a:noFill/>
                </a:ln>
                <a:solidFill>
                  <a:schemeClr val="bg1"/>
                </a:solidFill>
                <a:effectLst/>
                <a:latin typeface="Roboto Light" pitchFamily="2" charset="0"/>
                <a:ea typeface="Roboto Light" pitchFamily="2" charset="0"/>
              </a:endParaRPr>
            </a:p>
          </p:txBody>
        </p:sp>
        <p:sp>
          <p:nvSpPr>
            <p:cNvPr id="89" name="Up Arrow 88"/>
            <p:cNvSpPr/>
            <p:nvPr/>
          </p:nvSpPr>
          <p:spPr bwMode="auto">
            <a:xfrm>
              <a:off x="5893851" y="4731004"/>
              <a:ext cx="302850" cy="562998"/>
            </a:xfrm>
            <a:prstGeom prst="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a:ln>
                  <a:noFill/>
                </a:ln>
                <a:solidFill>
                  <a:schemeClr val="bg1"/>
                </a:solidFill>
                <a:effectLst/>
                <a:latin typeface="Roboto Light" pitchFamily="2" charset="0"/>
                <a:ea typeface="Roboto Light" pitchFamily="2" charset="0"/>
              </a:endParaRPr>
            </a:p>
          </p:txBody>
        </p:sp>
        <p:cxnSp>
          <p:nvCxnSpPr>
            <p:cNvPr id="90" name="Straight Connector 89"/>
            <p:cNvCxnSpPr/>
            <p:nvPr/>
          </p:nvCxnSpPr>
          <p:spPr bwMode="auto">
            <a:xfrm flipV="1">
              <a:off x="2659179" y="5473998"/>
              <a:ext cx="4306613" cy="9187"/>
            </a:xfrm>
            <a:prstGeom prst="line">
              <a:avLst/>
            </a:prstGeom>
            <a:solidFill>
              <a:srgbClr val="00B8FF"/>
            </a:solidFill>
            <a:ln w="44450" cap="flat" cmpd="sng" algn="ctr">
              <a:solidFill>
                <a:srgbClr val="C00000"/>
              </a:solidFill>
              <a:prstDash val="solid"/>
              <a:round/>
              <a:headEnd type="triangle" w="lg"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90"/>
            <p:cNvCxnSpPr/>
            <p:nvPr/>
          </p:nvCxnSpPr>
          <p:spPr bwMode="auto">
            <a:xfrm>
              <a:off x="2659179" y="5818632"/>
              <a:ext cx="4306613" cy="0"/>
            </a:xfrm>
            <a:prstGeom prst="line">
              <a:avLst/>
            </a:prstGeom>
            <a:solidFill>
              <a:srgbClr val="00B8FF"/>
            </a:solidFill>
            <a:ln w="44450" cap="flat" cmpd="sng" algn="ctr">
              <a:solidFill>
                <a:srgbClr val="C00000"/>
              </a:solidFill>
              <a:prstDash val="solid"/>
              <a:round/>
              <a:headEnd type="triangle" w="lg"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Box 91"/>
            <p:cNvSpPr txBox="1"/>
            <p:nvPr/>
          </p:nvSpPr>
          <p:spPr>
            <a:xfrm>
              <a:off x="3501064" y="4841343"/>
              <a:ext cx="1001546" cy="307777"/>
            </a:xfrm>
            <a:prstGeom prst="rect">
              <a:avLst/>
            </a:prstGeom>
            <a:noFill/>
          </p:spPr>
          <p:txBody>
            <a:bodyPr wrap="square" rtlCol="0">
              <a:spAutoFit/>
            </a:bodyPr>
            <a:lstStyle/>
            <a:p>
              <a:pPr algn="l"/>
              <a:r>
                <a:rPr lang="en-US" sz="1400" dirty="0">
                  <a:solidFill>
                    <a:schemeClr val="bg1"/>
                  </a:solidFill>
                  <a:latin typeface="Roboto Light" pitchFamily="2" charset="0"/>
                  <a:ea typeface="Roboto Light" pitchFamily="2" charset="0"/>
                </a:rPr>
                <a:t>Subscribe</a:t>
              </a:r>
            </a:p>
          </p:txBody>
        </p:sp>
        <p:sp>
          <p:nvSpPr>
            <p:cNvPr id="93" name="TextBox 92"/>
            <p:cNvSpPr txBox="1"/>
            <p:nvPr/>
          </p:nvSpPr>
          <p:spPr>
            <a:xfrm>
              <a:off x="6116140" y="4841343"/>
              <a:ext cx="1001546" cy="307777"/>
            </a:xfrm>
            <a:prstGeom prst="rect">
              <a:avLst/>
            </a:prstGeom>
            <a:noFill/>
          </p:spPr>
          <p:txBody>
            <a:bodyPr wrap="square" rtlCol="0">
              <a:spAutoFit/>
            </a:bodyPr>
            <a:lstStyle/>
            <a:p>
              <a:pPr algn="l"/>
              <a:r>
                <a:rPr lang="en-US" sz="1400" dirty="0">
                  <a:solidFill>
                    <a:schemeClr val="bg1"/>
                  </a:solidFill>
                  <a:latin typeface="Roboto Light" pitchFamily="2" charset="0"/>
                  <a:ea typeface="Roboto Light" pitchFamily="2" charset="0"/>
                </a:rPr>
                <a:t>Subscribe</a:t>
              </a:r>
            </a:p>
          </p:txBody>
        </p:sp>
        <p:sp>
          <p:nvSpPr>
            <p:cNvPr id="94" name="TextBox 93"/>
            <p:cNvSpPr txBox="1"/>
            <p:nvPr/>
          </p:nvSpPr>
          <p:spPr>
            <a:xfrm>
              <a:off x="1975948" y="4841343"/>
              <a:ext cx="1001546" cy="307777"/>
            </a:xfrm>
            <a:prstGeom prst="rect">
              <a:avLst/>
            </a:prstGeom>
            <a:noFill/>
          </p:spPr>
          <p:txBody>
            <a:bodyPr wrap="square" rtlCol="0">
              <a:spAutoFit/>
            </a:bodyPr>
            <a:lstStyle/>
            <a:p>
              <a:pPr algn="r"/>
              <a:r>
                <a:rPr lang="en-US" sz="1400" dirty="0">
                  <a:solidFill>
                    <a:schemeClr val="bg1"/>
                  </a:solidFill>
                  <a:latin typeface="Roboto Light" pitchFamily="2" charset="0"/>
                  <a:ea typeface="Roboto Light" pitchFamily="2" charset="0"/>
                </a:rPr>
                <a:t>Publish</a:t>
              </a:r>
            </a:p>
          </p:txBody>
        </p:sp>
        <p:sp>
          <p:nvSpPr>
            <p:cNvPr id="95" name="TextBox 94"/>
            <p:cNvSpPr txBox="1"/>
            <p:nvPr/>
          </p:nvSpPr>
          <p:spPr>
            <a:xfrm>
              <a:off x="4581592" y="4841343"/>
              <a:ext cx="1001546" cy="307777"/>
            </a:xfrm>
            <a:prstGeom prst="rect">
              <a:avLst/>
            </a:prstGeom>
            <a:noFill/>
          </p:spPr>
          <p:txBody>
            <a:bodyPr wrap="square" rtlCol="0">
              <a:spAutoFit/>
            </a:bodyPr>
            <a:lstStyle/>
            <a:p>
              <a:pPr algn="r"/>
              <a:r>
                <a:rPr lang="en-US" sz="1400" dirty="0">
                  <a:solidFill>
                    <a:schemeClr val="bg1"/>
                  </a:solidFill>
                  <a:latin typeface="Roboto Light" pitchFamily="2" charset="0"/>
                  <a:ea typeface="Roboto Light" pitchFamily="2" charset="0"/>
                </a:rPr>
                <a:t>Publish</a:t>
              </a:r>
            </a:p>
          </p:txBody>
        </p:sp>
      </p:grpSp>
    </p:spTree>
    <p:custDataLst>
      <p:tags r:id="rId1"/>
    </p:custDataLst>
    <p:extLst>
      <p:ext uri="{BB962C8B-B14F-4D97-AF65-F5344CB8AC3E}">
        <p14:creationId xmlns:p14="http://schemas.microsoft.com/office/powerpoint/2010/main" val="17614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Events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Product Summary Widget events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2" y="1844824"/>
            <a:ext cx="9144000" cy="4318796"/>
          </a:xfrm>
          <a:prstGeom prst="rect">
            <a:avLst/>
          </a:prstGeom>
        </p:spPr>
      </p:pic>
    </p:spTree>
    <p:custDataLst>
      <p:tags r:id="rId1"/>
    </p:custDataLst>
    <p:extLst>
      <p:ext uri="{BB962C8B-B14F-4D97-AF65-F5344CB8AC3E}">
        <p14:creationId xmlns:p14="http://schemas.microsoft.com/office/powerpoint/2010/main" val="2013237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Events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Product Summary Widget events</a:t>
            </a:r>
          </a:p>
        </p:txBody>
      </p:sp>
      <p:graphicFrame>
        <p:nvGraphicFramePr>
          <p:cNvPr id="5" name="Table 4"/>
          <p:cNvGraphicFramePr>
            <a:graphicFrameLocks noGrp="1"/>
          </p:cNvGraphicFramePr>
          <p:nvPr>
            <p:extLst>
              <p:ext uri="{D42A27DB-BD31-4B8C-83A1-F6EECF244321}">
                <p14:modId xmlns:p14="http://schemas.microsoft.com/office/powerpoint/2010/main" val="544338904"/>
              </p:ext>
            </p:extLst>
          </p:nvPr>
        </p:nvGraphicFramePr>
        <p:xfrm>
          <a:off x="323850" y="4725144"/>
          <a:ext cx="8483449" cy="792088"/>
        </p:xfrm>
        <a:graphic>
          <a:graphicData uri="http://schemas.openxmlformats.org/drawingml/2006/table">
            <a:tbl>
              <a:tblPr firstRow="1" bandRow="1">
                <a:tableStyleId>{5C22544A-7EE6-4342-B048-85BDC9FD1C3A}</a:tableStyleId>
              </a:tblPr>
              <a:tblGrid>
                <a:gridCol w="8483449">
                  <a:extLst>
                    <a:ext uri="{9D8B030D-6E8A-4147-A177-3AD203B41FA5}">
                      <a16:colId xmlns:a16="http://schemas.microsoft.com/office/drawing/2014/main" xmlns="" val="20000"/>
                    </a:ext>
                  </a:extLst>
                </a:gridCol>
              </a:tblGrid>
              <a:tr h="792088">
                <a:tc>
                  <a:txBody>
                    <a:bodyPr/>
                    <a:lstStyle/>
                    <a:p>
                      <a:r>
                        <a:rPr lang="en-US" sz="1200" b="1" dirty="0">
                          <a:solidFill>
                            <a:srgbClr val="000080"/>
                          </a:solidFill>
                          <a:latin typeface="Courier New" charset="0"/>
                          <a:ea typeface="Courier New" charset="0"/>
                          <a:cs typeface="Courier New" charset="0"/>
                        </a:rPr>
                        <a:t>export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events</a:t>
                      </a:r>
                      <a:r>
                        <a:rPr lang="en-US" sz="1200" baseline="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 {</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r>
                        <a:rPr lang="en-US" sz="1200" dirty="0">
                          <a:solidFill>
                            <a:schemeClr val="accent4">
                              <a:lumMod val="75000"/>
                            </a:schemeClr>
                          </a:solidFill>
                          <a:latin typeface="Courier New" charset="0"/>
                          <a:ea typeface="Courier New" charset="0"/>
                          <a:cs typeface="Courier New" charset="0"/>
                        </a:rPr>
                        <a:t>“</a:t>
                      </a:r>
                      <a:r>
                        <a:rPr lang="en-US" sz="1200" dirty="0" err="1">
                          <a:solidFill>
                            <a:schemeClr val="accent4">
                              <a:lumMod val="75000"/>
                            </a:schemeClr>
                          </a:solidFill>
                          <a:latin typeface="Courier New" charset="0"/>
                          <a:ea typeface="Courier New" charset="0"/>
                          <a:cs typeface="Courier New" charset="0"/>
                        </a:rPr>
                        <a:t>bb.event.product.selected</a:t>
                      </a:r>
                      <a:r>
                        <a:rPr lang="en-US" sz="1200" dirty="0">
                          <a:solidFill>
                            <a:schemeClr val="accent4">
                              <a:lumMod val="75000"/>
                            </a:schemeClr>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 (product) =&gt; </a:t>
                      </a:r>
                      <a:r>
                        <a:rPr lang="en-US" sz="1200" dirty="0" err="1">
                          <a:solidFill>
                            <a:schemeClr val="tx1"/>
                          </a:solidFill>
                          <a:latin typeface="Courier New" charset="0"/>
                          <a:ea typeface="Courier New" charset="0"/>
                          <a:cs typeface="Courier New" charset="0"/>
                        </a:rPr>
                        <a:t>console.dir</a:t>
                      </a:r>
                      <a:r>
                        <a:rPr lang="en-US" sz="1200" dirty="0">
                          <a:solidFill>
                            <a:schemeClr val="tx1"/>
                          </a:solidFill>
                          <a:latin typeface="Courier New" charset="0"/>
                          <a:ea typeface="Courier New" charset="0"/>
                          <a:cs typeface="Courier New" charset="0"/>
                        </a:rPr>
                        <a:t>(product)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a:t>
                      </a:r>
                    </a:p>
                  </a:txBody>
                  <a:tcPr>
                    <a:solidFill>
                      <a:schemeClr val="bg1">
                        <a:lumMod val="95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239047" y="1916832"/>
            <a:ext cx="7156275" cy="2636619"/>
          </a:xfrm>
          <a:prstGeom prst="rect">
            <a:avLst/>
          </a:prstGeom>
          <a:noFill/>
        </p:spPr>
        <p:txBody>
          <a:bodyPr wrap="square" lIns="90000" rtlCol="0">
            <a:spAutoFit/>
          </a:bodyPr>
          <a:lstStyle/>
          <a:p>
            <a:pPr>
              <a:lnSpc>
                <a:spcPts val="1600"/>
              </a:lnSpc>
            </a:pPr>
            <a:r>
              <a:rPr lang="en-US" b="1" i="1" dirty="0" err="1">
                <a:latin typeface="Roboto Light"/>
                <a:cs typeface="Roboto Light"/>
              </a:rPr>
              <a:t>bb.event.product.selected</a:t>
            </a:r>
            <a:endParaRPr lang="en-US" b="1" i="1" dirty="0">
              <a:latin typeface="Roboto Light"/>
              <a:cs typeface="Roboto Light"/>
            </a:endParaRPr>
          </a:p>
          <a:p>
            <a:pPr>
              <a:lnSpc>
                <a:spcPts val="1600"/>
              </a:lnSpc>
            </a:pPr>
            <a:endParaRPr lang="en-US" b="1" i="1" dirty="0">
              <a:latin typeface="Roboto Light"/>
              <a:cs typeface="Roboto Light"/>
            </a:endParaRPr>
          </a:p>
          <a:p>
            <a:pPr>
              <a:lnSpc>
                <a:spcPts val="1600"/>
              </a:lnSpc>
            </a:pPr>
            <a:r>
              <a:rPr lang="en-US" sz="1600" b="1" dirty="0">
                <a:latin typeface="Roboto Light"/>
                <a:cs typeface="Roboto Light"/>
              </a:rPr>
              <a:t>Purpose: </a:t>
            </a:r>
          </a:p>
          <a:p>
            <a:pPr>
              <a:lnSpc>
                <a:spcPts val="1600"/>
              </a:lnSpc>
            </a:pPr>
            <a:r>
              <a:rPr lang="en-US" sz="1600" i="1" dirty="0">
                <a:latin typeface="Roboto Light"/>
                <a:cs typeface="Roboto Light"/>
              </a:rPr>
              <a:t>Published when a user has selected a product.</a:t>
            </a:r>
          </a:p>
          <a:p>
            <a:pPr>
              <a:lnSpc>
                <a:spcPts val="1600"/>
              </a:lnSpc>
            </a:pPr>
            <a:endParaRPr lang="en-US" sz="1600" dirty="0">
              <a:latin typeface="Roboto Light"/>
              <a:cs typeface="Roboto Light"/>
            </a:endParaRPr>
          </a:p>
          <a:p>
            <a:pPr>
              <a:lnSpc>
                <a:spcPts val="1600"/>
              </a:lnSpc>
            </a:pPr>
            <a:r>
              <a:rPr lang="en-US" sz="1600" b="1" dirty="0">
                <a:latin typeface="Roboto Light"/>
                <a:cs typeface="Roboto Light"/>
              </a:rPr>
              <a:t>Arguments:</a:t>
            </a:r>
          </a:p>
          <a:p>
            <a:pPr>
              <a:lnSpc>
                <a:spcPts val="1600"/>
              </a:lnSpc>
            </a:pPr>
            <a:r>
              <a:rPr lang="en-US" sz="1600" i="1" dirty="0">
                <a:latin typeface="Roboto Light"/>
                <a:cs typeface="Roboto Light"/>
              </a:rPr>
              <a:t>Selected product.</a:t>
            </a:r>
          </a:p>
          <a:p>
            <a:pPr>
              <a:lnSpc>
                <a:spcPts val="1600"/>
              </a:lnSpc>
            </a:pPr>
            <a:endParaRPr lang="en-US" sz="1600" i="1" dirty="0">
              <a:latin typeface="Roboto Light"/>
              <a:cs typeface="Roboto Light"/>
            </a:endParaRPr>
          </a:p>
          <a:p>
            <a:pPr>
              <a:lnSpc>
                <a:spcPts val="1600"/>
              </a:lnSpc>
            </a:pPr>
            <a:endParaRPr lang="en-US" sz="1600" i="1" dirty="0">
              <a:latin typeface="Roboto Light"/>
              <a:cs typeface="Roboto Light"/>
            </a:endParaRPr>
          </a:p>
          <a:p>
            <a:pPr>
              <a:lnSpc>
                <a:spcPts val="1600"/>
              </a:lnSpc>
            </a:pPr>
            <a:endParaRPr lang="en-US" sz="1600" i="1" dirty="0">
              <a:latin typeface="Roboto Light"/>
              <a:cs typeface="Roboto Light"/>
            </a:endParaRPr>
          </a:p>
          <a:p>
            <a:r>
              <a:rPr lang="en-US" sz="1600" b="1" dirty="0">
                <a:latin typeface="Roboto Light"/>
                <a:cs typeface="Roboto Light"/>
              </a:rPr>
              <a:t>Example</a:t>
            </a:r>
            <a:r>
              <a:rPr lang="en-US" sz="1600" b="1" i="1" dirty="0">
                <a:latin typeface="Roboto Light"/>
                <a:cs typeface="Roboto Light"/>
              </a:rPr>
              <a:t>:</a:t>
            </a:r>
          </a:p>
          <a:p>
            <a:r>
              <a:rPr lang="en-US" sz="1600" i="1" dirty="0">
                <a:latin typeface="Roboto Light"/>
                <a:cs typeface="Roboto Light"/>
              </a:rPr>
              <a:t>Subscribing to </a:t>
            </a:r>
            <a:r>
              <a:rPr lang="en-US" sz="1600" i="1" dirty="0" err="1">
                <a:latin typeface="Roboto Light"/>
                <a:cs typeface="Roboto Light"/>
              </a:rPr>
              <a:t>bb.event.product.selected</a:t>
            </a:r>
            <a:endParaRPr lang="en-US" sz="1600" i="1" dirty="0">
              <a:latin typeface="Roboto Light"/>
              <a:cs typeface="Roboto Light"/>
            </a:endParaRPr>
          </a:p>
        </p:txBody>
      </p:sp>
    </p:spTree>
    <p:custDataLst>
      <p:tags r:id="rId1"/>
    </p:custDataLst>
    <p:extLst>
      <p:ext uri="{BB962C8B-B14F-4D97-AF65-F5344CB8AC3E}">
        <p14:creationId xmlns:p14="http://schemas.microsoft.com/office/powerpoint/2010/main" val="117821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Events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Context object</a:t>
            </a:r>
          </a:p>
        </p:txBody>
      </p:sp>
      <p:sp>
        <p:nvSpPr>
          <p:cNvPr id="3" name="Rectangle 2"/>
          <p:cNvSpPr/>
          <p:nvPr/>
        </p:nvSpPr>
        <p:spPr>
          <a:xfrm>
            <a:off x="251520" y="2060848"/>
            <a:ext cx="8544818" cy="3240360"/>
          </a:xfrm>
          <a:prstGeom prst="rect">
            <a:avLst/>
          </a:prstGeom>
        </p:spPr>
        <p:txBody>
          <a:bodyPr/>
          <a:lstStyle/>
          <a:p>
            <a:pPr marL="742950" lvl="1" indent="-285750">
              <a:buFont typeface="Arial" charset="0"/>
              <a:buChar char="•"/>
            </a:pPr>
            <a:r>
              <a:rPr lang="en-US" dirty="0">
                <a:latin typeface="Roboto Light" charset="0"/>
                <a:ea typeface="Roboto Light" charset="0"/>
                <a:cs typeface="Roboto Light" charset="0"/>
              </a:rPr>
              <a:t>Providing the context object is a common pattern for extension helpers and events when exporting them as functions.</a:t>
            </a:r>
          </a:p>
          <a:p>
            <a:pPr marL="742950" lvl="1" indent="-285750">
              <a:buFont typeface="Arial" charset="0"/>
              <a:buChar char="•"/>
            </a:pPr>
            <a:endParaRPr lang="en-US" dirty="0">
              <a:latin typeface="Roboto Light" charset="0"/>
              <a:ea typeface="Roboto Light" charset="0"/>
              <a:cs typeface="Roboto Light" charset="0"/>
            </a:endParaRPr>
          </a:p>
          <a:p>
            <a:pPr marL="742950" lvl="1" indent="-285750">
              <a:buFont typeface="Arial" charset="0"/>
              <a:buChar char="•"/>
            </a:pPr>
            <a:r>
              <a:rPr lang="en-US" dirty="0">
                <a:latin typeface="Roboto Light" charset="0"/>
                <a:ea typeface="Roboto Light" charset="0"/>
                <a:cs typeface="Roboto Light" charset="0"/>
              </a:rPr>
              <a:t>Context object properties:</a:t>
            </a:r>
          </a:p>
          <a:p>
            <a:pPr marL="742950" lvl="1" indent="-285750">
              <a:buFont typeface="Arial" charset="0"/>
              <a:buChar char="•"/>
            </a:pPr>
            <a:endParaRPr lang="en-US" dirty="0">
              <a:latin typeface="Roboto Light" charset="0"/>
              <a:ea typeface="Roboto Light" charset="0"/>
              <a:cs typeface="Roboto Light" charset="0"/>
            </a:endParaRPr>
          </a:p>
          <a:p>
            <a:pPr marL="1200150" lvl="2" indent="-285750">
              <a:lnSpc>
                <a:spcPct val="150000"/>
              </a:lnSpc>
              <a:buFont typeface=".AppleSystemUIFont" charset="-120"/>
              <a:buChar char="-"/>
            </a:pPr>
            <a:r>
              <a:rPr lang="en-US" dirty="0">
                <a:latin typeface="Roboto Light" charset="0"/>
                <a:ea typeface="Roboto Light" charset="0"/>
                <a:cs typeface="Roboto Light" charset="0"/>
              </a:rPr>
              <a:t>$filter: The angular $filter object</a:t>
            </a:r>
          </a:p>
          <a:p>
            <a:pPr marL="1200150" lvl="2" indent="-285750">
              <a:lnSpc>
                <a:spcPct val="150000"/>
              </a:lnSpc>
              <a:buFont typeface=".AppleSystemUIFont" charset="-120"/>
              <a:buChar char="-"/>
            </a:pPr>
            <a:r>
              <a:rPr lang="en-US" dirty="0">
                <a:latin typeface="Roboto Light" charset="0"/>
                <a:ea typeface="Roboto Light" charset="0"/>
                <a:cs typeface="Roboto Light" charset="0"/>
              </a:rPr>
              <a:t>publish: The publish function. (Pub / Sub)</a:t>
            </a:r>
          </a:p>
          <a:p>
            <a:pPr marL="1200150" lvl="2" indent="-285750">
              <a:lnSpc>
                <a:spcPct val="150000"/>
              </a:lnSpc>
              <a:buFont typeface=".AppleSystemUIFont" charset="-120"/>
              <a:buChar char="-"/>
            </a:pPr>
            <a:r>
              <a:rPr lang="en-US" dirty="0">
                <a:latin typeface="Roboto Light" charset="0"/>
                <a:ea typeface="Roboto Light" charset="0"/>
                <a:cs typeface="Roboto Light" charset="0"/>
              </a:rPr>
              <a:t>widget: The widget object.</a:t>
            </a:r>
          </a:p>
          <a:p>
            <a:pPr marL="742950" lvl="1" indent="-285750">
              <a:buFont typeface="Arial" charset="0"/>
              <a:buChar char="•"/>
            </a:pPr>
            <a:endParaRPr lang="en-US" dirty="0">
              <a:latin typeface="Roboto Light" charset="0"/>
              <a:ea typeface="Roboto Light" charset="0"/>
              <a:cs typeface="Roboto Light" charset="0"/>
            </a:endParaRPr>
          </a:p>
          <a:p>
            <a:pPr marL="1200150" lvl="2" indent="-285750">
              <a:buFont typeface="Arial" charset="0"/>
              <a:buChar char="•"/>
            </a:pPr>
            <a:endParaRPr lang="en-US" dirty="0">
              <a:latin typeface="Roboto Light" charset="0"/>
              <a:ea typeface="Roboto Light" charset="0"/>
              <a:cs typeface="Roboto Light" charset="0"/>
            </a:endParaRPr>
          </a:p>
          <a:p>
            <a:pPr marL="742950" lvl="1" indent="-285750">
              <a:buFont typeface="Arial" charset="0"/>
              <a:buChar char="•"/>
            </a:pPr>
            <a:endParaRPr lang="en-US" dirty="0">
              <a:latin typeface="Roboto Light" charset="0"/>
              <a:ea typeface="Roboto Light" charset="0"/>
              <a:cs typeface="Roboto Light" charset="0"/>
            </a:endParaRPr>
          </a:p>
          <a:p>
            <a:pPr marL="742950" lvl="1" indent="-285750">
              <a:buFont typeface="Arial" charset="0"/>
              <a:buChar char="•"/>
            </a:pPr>
            <a:endParaRPr lang="en-US" dirty="0">
              <a:latin typeface="Roboto Light" charset="0"/>
              <a:ea typeface="Roboto Light" charset="0"/>
              <a:cs typeface="Roboto Light" charset="0"/>
            </a:endParaRPr>
          </a:p>
          <a:p>
            <a:pPr marL="285750" indent="-285750">
              <a:buFont typeface="Arial" charset="0"/>
              <a:buChar char="•"/>
            </a:pPr>
            <a:endParaRPr lang="en-US" dirty="0">
              <a:latin typeface="Roboto Light" charset="0"/>
              <a:ea typeface="Roboto Light" charset="0"/>
              <a:cs typeface="Roboto Light" charset="0"/>
            </a:endParaRPr>
          </a:p>
          <a:p>
            <a:pPr marL="285750" indent="-285750">
              <a:buFont typeface="Arial" charset="0"/>
              <a:buChar char="•"/>
            </a:pPr>
            <a:endParaRPr lang="en-US" dirty="0">
              <a:latin typeface="Roboto Light" charset="0"/>
              <a:ea typeface="Roboto Light" charset="0"/>
              <a:cs typeface="Roboto Light" charset="0"/>
            </a:endParaRPr>
          </a:p>
          <a:p>
            <a:pPr marL="285750" indent="-285750">
              <a:buFont typeface="Arial" charset="0"/>
              <a:buChar char="•"/>
            </a:pPr>
            <a:endParaRPr lang="en-US" dirty="0">
              <a:latin typeface="Roboto Light" charset="0"/>
              <a:ea typeface="Roboto Light" charset="0"/>
              <a:cs typeface="Roboto Light" charset="0"/>
            </a:endParaRPr>
          </a:p>
          <a:p>
            <a:pPr marL="285750" indent="-285750">
              <a:buFont typeface="Arial" charset="0"/>
              <a:buChar char="•"/>
            </a:pPr>
            <a:endParaRPr lang="en-US" dirty="0">
              <a:latin typeface="Roboto Light" charset="0"/>
              <a:ea typeface="Roboto Light" charset="0"/>
              <a:cs typeface="Roboto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06801047"/>
              </p:ext>
            </p:extLst>
          </p:nvPr>
        </p:nvGraphicFramePr>
        <p:xfrm>
          <a:off x="312889" y="5301208"/>
          <a:ext cx="8483449" cy="792088"/>
        </p:xfrm>
        <a:graphic>
          <a:graphicData uri="http://schemas.openxmlformats.org/drawingml/2006/table">
            <a:tbl>
              <a:tblPr firstRow="1" bandRow="1">
                <a:tableStyleId>{5C22544A-7EE6-4342-B048-85BDC9FD1C3A}</a:tableStyleId>
              </a:tblPr>
              <a:tblGrid>
                <a:gridCol w="8483449">
                  <a:extLst>
                    <a:ext uri="{9D8B030D-6E8A-4147-A177-3AD203B41FA5}">
                      <a16:colId xmlns:a16="http://schemas.microsoft.com/office/drawing/2014/main" xmlns="" val="20000"/>
                    </a:ext>
                  </a:extLst>
                </a:gridCol>
              </a:tblGrid>
              <a:tr h="792088">
                <a:tc>
                  <a:txBody>
                    <a:bodyPr/>
                    <a:lstStyle/>
                    <a:p>
                      <a:r>
                        <a:rPr lang="en-US" sz="1200" b="1" dirty="0">
                          <a:solidFill>
                            <a:srgbClr val="000080"/>
                          </a:solidFill>
                          <a:latin typeface="Courier New" charset="0"/>
                          <a:ea typeface="Courier New" charset="0"/>
                          <a:cs typeface="Courier New" charset="0"/>
                        </a:rPr>
                        <a:t>export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events</a:t>
                      </a:r>
                      <a:r>
                        <a:rPr lang="en-US" sz="1200" baseline="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 ({ $filter, publish</a:t>
                      </a:r>
                      <a:r>
                        <a:rPr lang="en-US" sz="1200" baseline="0" dirty="0">
                          <a:solidFill>
                            <a:schemeClr val="tx1"/>
                          </a:solidFill>
                          <a:latin typeface="Courier New" charset="0"/>
                          <a:ea typeface="Courier New" charset="0"/>
                          <a:cs typeface="Courier New" charset="0"/>
                        </a:rPr>
                        <a:t>, widget </a:t>
                      </a:r>
                      <a:r>
                        <a:rPr lang="en-US" sz="1200" dirty="0">
                          <a:solidFill>
                            <a:schemeClr val="tx1"/>
                          </a:solidFill>
                          <a:latin typeface="Courier New" charset="0"/>
                          <a:ea typeface="Courier New" charset="0"/>
                          <a:cs typeface="Courier New" charset="0"/>
                        </a:rPr>
                        <a:t>}) =&gt;</a:t>
                      </a:r>
                      <a:r>
                        <a:rPr lang="en-US" sz="1200" baseline="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    </a:t>
                      </a:r>
                      <a:r>
                        <a:rPr lang="en-US" sz="1200" dirty="0">
                          <a:solidFill>
                            <a:schemeClr val="accent4">
                              <a:lumMod val="75000"/>
                            </a:schemeClr>
                          </a:solidFill>
                          <a:latin typeface="Courier New" charset="0"/>
                          <a:ea typeface="Courier New" charset="0"/>
                          <a:cs typeface="Courier New" charset="0"/>
                        </a:rPr>
                        <a:t>“</a:t>
                      </a:r>
                      <a:r>
                        <a:rPr lang="en-US" sz="1200" dirty="0" err="1">
                          <a:solidFill>
                            <a:schemeClr val="accent4">
                              <a:lumMod val="75000"/>
                            </a:schemeClr>
                          </a:solidFill>
                          <a:latin typeface="Courier New" charset="0"/>
                          <a:ea typeface="Courier New" charset="0"/>
                          <a:cs typeface="Courier New" charset="0"/>
                        </a:rPr>
                        <a:t>bb.event.product.selected</a:t>
                      </a:r>
                      <a:r>
                        <a:rPr lang="en-US" sz="1200" dirty="0">
                          <a:solidFill>
                            <a:schemeClr val="accent4">
                              <a:lumMod val="75000"/>
                            </a:schemeClr>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 (product) =&gt; console.log(product)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a:t>
                      </a:r>
                    </a:p>
                  </a:txBody>
                  <a:tcPr>
                    <a:solidFill>
                      <a:schemeClr val="bg1">
                        <a:lumMod val="95000"/>
                      </a:schemeClr>
                    </a:solidFill>
                  </a:tcPr>
                </a:tc>
                <a:extLst>
                  <a:ext uri="{0D108BD9-81ED-4DB2-BD59-A6C34878D82A}">
                    <a16:rowId xmlns:a16="http://schemas.microsoft.com/office/drawing/2014/main" xmlns="" val="10000"/>
                  </a:ext>
                </a:extLst>
              </a:tr>
            </a:tbl>
          </a:graphicData>
        </a:graphic>
      </p:graphicFrame>
    </p:spTree>
    <p:custDataLst>
      <p:tags r:id="rId1"/>
    </p:custDataLst>
    <p:extLst>
      <p:ext uri="{BB962C8B-B14F-4D97-AF65-F5344CB8AC3E}">
        <p14:creationId xmlns:p14="http://schemas.microsoft.com/office/powerpoint/2010/main" val="99107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Helpers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Extending Widget Functionality</a:t>
            </a:r>
          </a:p>
        </p:txBody>
      </p:sp>
    </p:spTree>
    <p:custDataLst>
      <p:tags r:id="rId1"/>
    </p:custDataLst>
    <p:extLst>
      <p:ext uri="{BB962C8B-B14F-4D97-AF65-F5344CB8AC3E}">
        <p14:creationId xmlns:p14="http://schemas.microsoft.com/office/powerpoint/2010/main" val="1247590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Helpers</a:t>
            </a:r>
          </a:p>
        </p:txBody>
      </p:sp>
      <p:sp>
        <p:nvSpPr>
          <p:cNvPr id="3" name="TextBox 2"/>
          <p:cNvSpPr txBox="1"/>
          <p:nvPr/>
        </p:nvSpPr>
        <p:spPr>
          <a:xfrm>
            <a:off x="1295636" y="2644171"/>
            <a:ext cx="6552728" cy="1569660"/>
          </a:xfrm>
          <a:prstGeom prst="rect">
            <a:avLst/>
          </a:prstGeom>
          <a:noFill/>
        </p:spPr>
        <p:txBody>
          <a:bodyPr wrap="square" rtlCol="0" anchor="ctr">
            <a:spAutoFit/>
          </a:bodyPr>
          <a:lstStyle/>
          <a:p>
            <a:r>
              <a:rPr lang="en-US" sz="2400" i="1" dirty="0">
                <a:latin typeface="Roboto Light"/>
                <a:cs typeface="Roboto Light"/>
              </a:rPr>
              <a:t>“Sometimes you need some </a:t>
            </a:r>
            <a:r>
              <a:rPr lang="en-US" sz="2400" i="1" dirty="0">
                <a:latin typeface="Roboto Black" panose="02000000000000000000" pitchFamily="2" charset="0"/>
                <a:ea typeface="Roboto Black" panose="02000000000000000000" pitchFamily="2" charset="0"/>
                <a:cs typeface="Roboto Black" panose="02000000000000000000" pitchFamily="2" charset="0"/>
              </a:rPr>
              <a:t>extra logic</a:t>
            </a:r>
            <a:r>
              <a:rPr lang="en-US" sz="2400" i="1" dirty="0">
                <a:latin typeface="Roboto Light"/>
                <a:cs typeface="Roboto Light"/>
              </a:rPr>
              <a:t> in your view that is </a:t>
            </a:r>
            <a:r>
              <a:rPr lang="en-US" sz="2400" i="1" dirty="0">
                <a:latin typeface="Roboto Black" panose="02000000000000000000" pitchFamily="2" charset="0"/>
                <a:ea typeface="Roboto Black" panose="02000000000000000000" pitchFamily="2" charset="0"/>
                <a:cs typeface="Roboto Black" panose="02000000000000000000" pitchFamily="2" charset="0"/>
              </a:rPr>
              <a:t>not part</a:t>
            </a:r>
            <a:r>
              <a:rPr lang="en-US" sz="2400" i="1" dirty="0">
                <a:latin typeface="Roboto Light"/>
                <a:cs typeface="Roboto Light"/>
              </a:rPr>
              <a:t> of the </a:t>
            </a:r>
            <a:r>
              <a:rPr lang="en-US" sz="2400" i="1" dirty="0">
                <a:latin typeface="Roboto Black" panose="02000000000000000000" pitchFamily="2" charset="0"/>
                <a:ea typeface="Roboto Black" panose="02000000000000000000" pitchFamily="2" charset="0"/>
                <a:cs typeface="Roboto Black" panose="02000000000000000000" pitchFamily="2" charset="0"/>
              </a:rPr>
              <a:t>controller interface</a:t>
            </a:r>
            <a:r>
              <a:rPr lang="en-US" sz="2400" i="1" dirty="0">
                <a:latin typeface="Roboto Light"/>
                <a:cs typeface="Roboto Light"/>
              </a:rPr>
              <a:t>. For this you can use </a:t>
            </a:r>
            <a:r>
              <a:rPr lang="en-US" sz="2400" i="1" dirty="0">
                <a:latin typeface="Roboto Black" panose="02000000000000000000" pitchFamily="2" charset="0"/>
                <a:ea typeface="Roboto Black" panose="02000000000000000000" pitchFamily="2" charset="0"/>
                <a:cs typeface="Roboto Black" panose="02000000000000000000" pitchFamily="2" charset="0"/>
              </a:rPr>
              <a:t>helpers</a:t>
            </a:r>
            <a:r>
              <a:rPr lang="en-US" sz="2400" i="1" dirty="0">
                <a:latin typeface="Roboto Light"/>
                <a:cs typeface="Roboto Light"/>
              </a:rPr>
              <a:t> to move view logic out of the template.”</a:t>
            </a:r>
          </a:p>
        </p:txBody>
      </p:sp>
    </p:spTree>
    <p:custDataLst>
      <p:tags r:id="rId1"/>
    </p:custDataLst>
    <p:extLst>
      <p:ext uri="{BB962C8B-B14F-4D97-AF65-F5344CB8AC3E}">
        <p14:creationId xmlns:p14="http://schemas.microsoft.com/office/powerpoint/2010/main" val="3722528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Helpers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Implementing an extension helper</a:t>
            </a:r>
          </a:p>
        </p:txBody>
      </p:sp>
      <p:graphicFrame>
        <p:nvGraphicFramePr>
          <p:cNvPr id="6" name="Table 5"/>
          <p:cNvGraphicFramePr>
            <a:graphicFrameLocks noGrp="1"/>
          </p:cNvGraphicFramePr>
          <p:nvPr>
            <p:extLst>
              <p:ext uri="{D42A27DB-BD31-4B8C-83A1-F6EECF244321}">
                <p14:modId xmlns:p14="http://schemas.microsoft.com/office/powerpoint/2010/main" val="1115427902"/>
              </p:ext>
            </p:extLst>
          </p:nvPr>
        </p:nvGraphicFramePr>
        <p:xfrm>
          <a:off x="323850" y="2924944"/>
          <a:ext cx="8472488" cy="822960"/>
        </p:xfrm>
        <a:graphic>
          <a:graphicData uri="http://schemas.openxmlformats.org/drawingml/2006/table">
            <a:tbl>
              <a:tblPr firstRow="1" bandRow="1">
                <a:tableStyleId>{5C22544A-7EE6-4342-B048-85BDC9FD1C3A}</a:tableStyleId>
              </a:tblPr>
              <a:tblGrid>
                <a:gridCol w="8472488">
                  <a:extLst>
                    <a:ext uri="{9D8B030D-6E8A-4147-A177-3AD203B41FA5}">
                      <a16:colId xmlns:a16="http://schemas.microsoft.com/office/drawing/2014/main" xmlns="" val="20000"/>
                    </a:ext>
                  </a:extLst>
                </a:gridCol>
              </a:tblGrid>
              <a:tr h="796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80"/>
                          </a:solidFill>
                          <a:latin typeface="Courier New" charset="0"/>
                          <a:ea typeface="Courier New" charset="0"/>
                          <a:cs typeface="Courier New" charset="0"/>
                        </a:rPr>
                        <a:t>export </a:t>
                      </a:r>
                      <a:r>
                        <a:rPr lang="en-US" sz="1200" b="1" dirty="0" err="1">
                          <a:solidFill>
                            <a:srgbClr val="000080"/>
                          </a:solidFill>
                          <a:latin typeface="Courier New" charset="0"/>
                          <a:ea typeface="Courier New" charset="0"/>
                          <a:cs typeface="Courier New" charset="0"/>
                        </a:rPr>
                        <a:t>const</a:t>
                      </a:r>
                      <a:r>
                        <a:rPr lang="en-US" sz="1200" b="1" dirty="0">
                          <a:solidFill>
                            <a:srgbClr val="000080"/>
                          </a:solidFill>
                          <a:latin typeface="Courier New" charset="0"/>
                          <a:ea typeface="Courier New" charset="0"/>
                          <a:cs typeface="Courier New" charset="0"/>
                        </a:rPr>
                        <a:t> </a:t>
                      </a:r>
                      <a:r>
                        <a:rPr lang="en-US" sz="1200" i="1" dirty="0">
                          <a:solidFill>
                            <a:schemeClr val="tx1"/>
                          </a:solidFill>
                          <a:latin typeface="Courier New" charset="0"/>
                          <a:ea typeface="Courier New" charset="0"/>
                          <a:cs typeface="Courier New" charset="0"/>
                        </a:rPr>
                        <a:t>helpers </a:t>
                      </a:r>
                      <a:r>
                        <a:rPr lang="en-US" sz="1200" dirty="0">
                          <a:solidFill>
                            <a:schemeClr val="tx1"/>
                          </a:solidFill>
                          <a:latin typeface="Courier New" charset="0"/>
                          <a:ea typeface="Courier New" charset="0"/>
                          <a:cs typeface="Courier New" charset="0"/>
                        </a:rPr>
                        <a:t>= ({$filter, publish, widget}) =&gt; ({</a:t>
                      </a:r>
                      <a:br>
                        <a:rPr lang="en-US" sz="1200" dirty="0">
                          <a:solidFill>
                            <a:schemeClr val="tx1"/>
                          </a:solidFill>
                          <a:latin typeface="Courier New" charset="0"/>
                          <a:ea typeface="Courier New" charset="0"/>
                          <a:cs typeface="Courier New" charset="0"/>
                        </a:rPr>
                      </a:br>
                      <a:r>
                        <a:rPr lang="en-US" sz="1200" dirty="0">
                          <a:latin typeface="Courier New" charset="0"/>
                          <a:ea typeface="Courier New" charset="0"/>
                          <a:cs typeface="Courier New" charset="0"/>
                        </a:rPr>
                        <a:t> </a:t>
                      </a:r>
                      <a:r>
                        <a:rPr lang="en-US" sz="1200" baseline="0" dirty="0">
                          <a:latin typeface="Courier New" charset="0"/>
                          <a:ea typeface="Courier New" charset="0"/>
                          <a:cs typeface="Courier New" charset="0"/>
                        </a:rPr>
                        <a:t> </a:t>
                      </a:r>
                      <a:r>
                        <a:rPr lang="en-US" sz="1200" dirty="0" err="1">
                          <a:solidFill>
                            <a:srgbClr val="7A7A43"/>
                          </a:solidFill>
                          <a:latin typeface="Courier New" charset="0"/>
                          <a:ea typeface="Courier New" charset="0"/>
                          <a:cs typeface="Courier New" charset="0"/>
                        </a:rPr>
                        <a:t>isLowBalance</a:t>
                      </a:r>
                      <a:r>
                        <a:rPr lang="en-US" sz="1200" dirty="0">
                          <a:solidFill>
                            <a:schemeClr val="tx1"/>
                          </a:solidFill>
                          <a:latin typeface="Courier New" charset="0"/>
                          <a:ea typeface="Courier New" charset="0"/>
                          <a:cs typeface="Courier New"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urier New" charset="0"/>
                          <a:ea typeface="Courier New" charset="0"/>
                          <a:cs typeface="Courier New" charset="0"/>
                        </a:rPr>
                        <a:t>   (product) =&gt; </a:t>
                      </a:r>
                      <a:r>
                        <a:rPr lang="en-US" sz="1200" dirty="0" err="1">
                          <a:solidFill>
                            <a:schemeClr val="tx1"/>
                          </a:solidFill>
                          <a:latin typeface="Courier New" charset="0"/>
                          <a:ea typeface="Courier New" charset="0"/>
                          <a:cs typeface="Courier New" charset="0"/>
                        </a:rPr>
                        <a:t>product.</a:t>
                      </a:r>
                      <a:r>
                        <a:rPr lang="en-US" sz="1200" b="1" dirty="0" err="1">
                          <a:solidFill>
                            <a:srgbClr val="660E7A"/>
                          </a:solidFill>
                          <a:latin typeface="Courier New" charset="0"/>
                          <a:ea typeface="Courier New" charset="0"/>
                          <a:cs typeface="Courier New" charset="0"/>
                        </a:rPr>
                        <a:t>availableBalance</a:t>
                      </a:r>
                      <a:r>
                        <a:rPr lang="en-US" sz="1200" b="1" dirty="0">
                          <a:solidFill>
                            <a:srgbClr val="660E7A"/>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&lt; </a:t>
                      </a:r>
                      <a:r>
                        <a:rPr lang="en-US" sz="1200" dirty="0" err="1">
                          <a:solidFill>
                            <a:schemeClr val="tx1"/>
                          </a:solidFill>
                          <a:latin typeface="Courier New" charset="0"/>
                          <a:ea typeface="Courier New" charset="0"/>
                          <a:cs typeface="Courier New" charset="0"/>
                        </a:rPr>
                        <a:t>widget.</a:t>
                      </a:r>
                      <a:r>
                        <a:rPr lang="en-US" sz="1200" dirty="0" err="1">
                          <a:solidFill>
                            <a:srgbClr val="7A7A43"/>
                          </a:solidFill>
                          <a:latin typeface="Courier New" charset="0"/>
                          <a:ea typeface="Courier New" charset="0"/>
                          <a:cs typeface="Courier New" charset="0"/>
                        </a:rPr>
                        <a:t>getLongPreference</a:t>
                      </a:r>
                      <a:r>
                        <a:rPr lang="en-US" sz="1200" dirty="0">
                          <a:solidFill>
                            <a:schemeClr val="tx1"/>
                          </a:solidFill>
                          <a:latin typeface="Courier New" charset="0"/>
                          <a:ea typeface="Courier New" charset="0"/>
                          <a:cs typeface="Courier New" charset="0"/>
                        </a:rPr>
                        <a:t>(</a:t>
                      </a:r>
                      <a:r>
                        <a:rPr lang="en-US" sz="1200" b="1" dirty="0">
                          <a:solidFill>
                            <a:srgbClr val="008000"/>
                          </a:solidFill>
                          <a:latin typeface="Courier New" charset="0"/>
                          <a:ea typeface="Courier New" charset="0"/>
                          <a:cs typeface="Courier New" charset="0"/>
                        </a:rPr>
                        <a:t>'</a:t>
                      </a:r>
                      <a:r>
                        <a:rPr lang="en-US" sz="1200" b="1" dirty="0" err="1">
                          <a:solidFill>
                            <a:srgbClr val="008000"/>
                          </a:solidFill>
                          <a:latin typeface="Courier New" charset="0"/>
                          <a:ea typeface="Courier New" charset="0"/>
                          <a:cs typeface="Courier New" charset="0"/>
                        </a:rPr>
                        <a:t>lowBalanceThreshold</a:t>
                      </a:r>
                      <a:r>
                        <a:rPr lang="en-US" sz="1200" b="1" dirty="0">
                          <a:solidFill>
                            <a:srgbClr val="008000"/>
                          </a:solidFill>
                          <a:latin typeface="Courier New" charset="0"/>
                          <a:ea typeface="Courier New" charset="0"/>
                          <a:cs typeface="Courier New" charset="0"/>
                        </a:rPr>
                        <a:t>'</a:t>
                      </a:r>
                      <a:r>
                        <a:rPr lang="en-US" sz="1200" dirty="0">
                          <a:solidFill>
                            <a:schemeClr val="tx1"/>
                          </a:solidFill>
                          <a:latin typeface="Courier New" charset="0"/>
                          <a:ea typeface="Courier New" charset="0"/>
                          <a:cs typeface="Courier New" charset="0"/>
                        </a:rPr>
                        <a:t>)</a:t>
                      </a:r>
                      <a:br>
                        <a:rPr lang="en-US" sz="1200" dirty="0">
                          <a:solidFill>
                            <a:schemeClr val="tx1"/>
                          </a:solidFill>
                          <a:latin typeface="Courier New" charset="0"/>
                          <a:ea typeface="Courier New" charset="0"/>
                          <a:cs typeface="Courier New" charset="0"/>
                        </a:rPr>
                      </a:br>
                      <a:r>
                        <a:rPr lang="en-US" sz="1200" dirty="0">
                          <a:solidFill>
                            <a:schemeClr val="tx1"/>
                          </a:solidFill>
                          <a:latin typeface="Courier New" charset="0"/>
                          <a:ea typeface="Courier New" charset="0"/>
                          <a:cs typeface="Courier New" charset="0"/>
                        </a:rPr>
                        <a:t>});</a:t>
                      </a:r>
                    </a:p>
                  </a:txBody>
                  <a:tcPr anchor="ctr">
                    <a:solidFill>
                      <a:schemeClr val="bg1">
                        <a:lumMod val="95000"/>
                      </a:schemeClr>
                    </a:solidFill>
                  </a:tcPr>
                </a:tc>
                <a:extLst>
                  <a:ext uri="{0D108BD9-81ED-4DB2-BD59-A6C34878D82A}">
                    <a16:rowId xmlns:a16="http://schemas.microsoft.com/office/drawing/2014/main" xmlns="" val="10000"/>
                  </a:ext>
                </a:extLst>
              </a:tr>
            </a:tbl>
          </a:graphicData>
        </a:graphic>
      </p:graphicFrame>
      <p:sp>
        <p:nvSpPr>
          <p:cNvPr id="5" name="TextBox 4"/>
          <p:cNvSpPr txBox="1"/>
          <p:nvPr/>
        </p:nvSpPr>
        <p:spPr>
          <a:xfrm>
            <a:off x="246085" y="1903370"/>
            <a:ext cx="8472488" cy="646331"/>
          </a:xfrm>
          <a:prstGeom prst="rect">
            <a:avLst/>
          </a:prstGeom>
          <a:noFill/>
        </p:spPr>
        <p:txBody>
          <a:bodyPr wrap="square" rtlCol="0">
            <a:spAutoFit/>
          </a:bodyPr>
          <a:lstStyle/>
          <a:p>
            <a:r>
              <a:rPr lang="en-US" b="1" dirty="0">
                <a:latin typeface="Roboto Light"/>
                <a:cs typeface="Roboto Light"/>
              </a:rPr>
              <a:t>Example:</a:t>
            </a:r>
          </a:p>
          <a:p>
            <a:r>
              <a:rPr lang="en-US" sz="1600" dirty="0">
                <a:latin typeface="Roboto Light"/>
                <a:cs typeface="Roboto Light"/>
              </a:rPr>
              <a:t>Highlighting products that have balance below zero</a:t>
            </a:r>
            <a:r>
              <a:rPr lang="en-US" dirty="0">
                <a:latin typeface="Roboto Light"/>
                <a:cs typeface="Roboto Light"/>
              </a:rPr>
              <a:t>.</a:t>
            </a:r>
          </a:p>
        </p:txBody>
      </p:sp>
      <p:graphicFrame>
        <p:nvGraphicFramePr>
          <p:cNvPr id="10" name="Table 9"/>
          <p:cNvGraphicFramePr>
            <a:graphicFrameLocks noGrp="1"/>
          </p:cNvGraphicFramePr>
          <p:nvPr>
            <p:extLst>
              <p:ext uri="{D42A27DB-BD31-4B8C-83A1-F6EECF244321}">
                <p14:modId xmlns:p14="http://schemas.microsoft.com/office/powerpoint/2010/main" val="1781485649"/>
              </p:ext>
            </p:extLst>
          </p:nvPr>
        </p:nvGraphicFramePr>
        <p:xfrm>
          <a:off x="313211" y="5040761"/>
          <a:ext cx="8483449" cy="432639"/>
        </p:xfrm>
        <a:graphic>
          <a:graphicData uri="http://schemas.openxmlformats.org/drawingml/2006/table">
            <a:tbl>
              <a:tblPr firstRow="1" bandRow="1">
                <a:tableStyleId>{5C22544A-7EE6-4342-B048-85BDC9FD1C3A}</a:tableStyleId>
              </a:tblPr>
              <a:tblGrid>
                <a:gridCol w="8483449">
                  <a:extLst>
                    <a:ext uri="{9D8B030D-6E8A-4147-A177-3AD203B41FA5}">
                      <a16:colId xmlns:a16="http://schemas.microsoft.com/office/drawing/2014/main" xmlns="" val="20000"/>
                    </a:ext>
                  </a:extLst>
                </a:gridCol>
              </a:tblGrid>
              <a:tr h="432639">
                <a:tc>
                  <a:txBody>
                    <a:bodyPr/>
                    <a:lstStyle/>
                    <a:p>
                      <a:r>
                        <a:rPr lang="en-US" sz="1200" dirty="0">
                          <a:solidFill>
                            <a:srgbClr val="FFB53C"/>
                          </a:solidFill>
                          <a:latin typeface="Courier New" charset="0"/>
                          <a:ea typeface="Courier New" charset="0"/>
                          <a:cs typeface="Courier New" charset="0"/>
                        </a:rPr>
                        <a:t>&lt;</a:t>
                      </a:r>
                      <a:r>
                        <a:rPr lang="en-US" sz="1200" b="1" dirty="0">
                          <a:solidFill>
                            <a:srgbClr val="4C9938"/>
                          </a:solidFill>
                          <a:latin typeface="Courier New" charset="0"/>
                          <a:ea typeface="Courier New" charset="0"/>
                          <a:cs typeface="Courier New" charset="0"/>
                        </a:rPr>
                        <a:t>span </a:t>
                      </a:r>
                      <a:r>
                        <a:rPr lang="en-US" sz="1200" b="1" dirty="0">
                          <a:solidFill>
                            <a:srgbClr val="ABBE47"/>
                          </a:solidFill>
                          <a:latin typeface="Courier New" charset="0"/>
                          <a:ea typeface="Courier New" charset="0"/>
                          <a:cs typeface="Courier New" charset="0"/>
                        </a:rPr>
                        <a:t>ng-class=</a:t>
                      </a:r>
                      <a:r>
                        <a:rPr lang="en-US" sz="1200" b="1" dirty="0">
                          <a:solidFill>
                            <a:srgbClr val="C9462B"/>
                          </a:solidFill>
                          <a:latin typeface="Courier New" charset="0"/>
                          <a:ea typeface="Courier New" charset="0"/>
                          <a:cs typeface="Courier New" charset="0"/>
                        </a:rPr>
                        <a:t>"{</a:t>
                      </a:r>
                      <a:r>
                        <a:rPr lang="en-US" sz="1200" b="1" dirty="0">
                          <a:solidFill>
                            <a:srgbClr val="660E7A"/>
                          </a:solidFill>
                          <a:latin typeface="Courier New" charset="0"/>
                          <a:ea typeface="Courier New" charset="0"/>
                          <a:cs typeface="Courier New" charset="0"/>
                        </a:rPr>
                        <a:t>low</a:t>
                      </a:r>
                      <a:r>
                        <a:rPr lang="en-US" sz="1200" b="1" dirty="0">
                          <a:solidFill>
                            <a:srgbClr val="C9462B"/>
                          </a:solidFill>
                          <a:latin typeface="Courier New" charset="0"/>
                          <a:ea typeface="Courier New" charset="0"/>
                          <a:cs typeface="Courier New" charset="0"/>
                        </a:rPr>
                        <a:t>-</a:t>
                      </a:r>
                      <a:r>
                        <a:rPr lang="en-US" sz="1200" b="1" dirty="0">
                          <a:solidFill>
                            <a:srgbClr val="660E7A"/>
                          </a:solidFill>
                          <a:latin typeface="Courier New" charset="0"/>
                          <a:ea typeface="Courier New" charset="0"/>
                          <a:cs typeface="Courier New" charset="0"/>
                        </a:rPr>
                        <a:t>balance</a:t>
                      </a:r>
                      <a:r>
                        <a:rPr lang="en-US" sz="1200" b="1" dirty="0">
                          <a:solidFill>
                            <a:srgbClr val="C9462B"/>
                          </a:solidFill>
                          <a:latin typeface="Courier New" charset="0"/>
                          <a:ea typeface="Courier New" charset="0"/>
                          <a:cs typeface="Courier New" charset="0"/>
                        </a:rPr>
                        <a:t>: </a:t>
                      </a:r>
                      <a:r>
                        <a:rPr lang="en-US" sz="1200" b="1" dirty="0" err="1">
                          <a:solidFill>
                            <a:srgbClr val="660E7A"/>
                          </a:solidFill>
                          <a:latin typeface="Courier New" charset="0"/>
                          <a:ea typeface="Courier New" charset="0"/>
                          <a:cs typeface="Courier New" charset="0"/>
                        </a:rPr>
                        <a:t>ext</a:t>
                      </a:r>
                      <a:r>
                        <a:rPr lang="en-US" sz="1200" b="1" dirty="0" err="1">
                          <a:solidFill>
                            <a:srgbClr val="C9462B"/>
                          </a:solidFill>
                          <a:latin typeface="Courier New" charset="0"/>
                          <a:ea typeface="Courier New" charset="0"/>
                          <a:cs typeface="Courier New" charset="0"/>
                        </a:rPr>
                        <a:t>.</a:t>
                      </a:r>
                      <a:r>
                        <a:rPr lang="en-US" sz="1200" b="1" dirty="0" err="1">
                          <a:solidFill>
                            <a:srgbClr val="7A7A43"/>
                          </a:solidFill>
                          <a:latin typeface="Courier New" charset="0"/>
                          <a:ea typeface="Courier New" charset="0"/>
                          <a:cs typeface="Courier New" charset="0"/>
                        </a:rPr>
                        <a:t>helpers</a:t>
                      </a:r>
                      <a:r>
                        <a:rPr lang="en-US" sz="1200" b="1" dirty="0" err="1">
                          <a:solidFill>
                            <a:srgbClr val="C9462B"/>
                          </a:solidFill>
                          <a:latin typeface="Courier New" charset="0"/>
                          <a:ea typeface="Courier New" charset="0"/>
                          <a:cs typeface="Courier New" charset="0"/>
                        </a:rPr>
                        <a:t>.</a:t>
                      </a:r>
                      <a:r>
                        <a:rPr lang="en-US" sz="1200" b="1" dirty="0" err="1">
                          <a:solidFill>
                            <a:srgbClr val="7A7A43"/>
                          </a:solidFill>
                          <a:latin typeface="Courier New" charset="0"/>
                          <a:ea typeface="Courier New" charset="0"/>
                          <a:cs typeface="Courier New" charset="0"/>
                        </a:rPr>
                        <a:t>isLowBalance</a:t>
                      </a:r>
                      <a:r>
                        <a:rPr lang="en-US" sz="1200" b="1" dirty="0">
                          <a:solidFill>
                            <a:srgbClr val="C9462B"/>
                          </a:solidFill>
                          <a:latin typeface="Courier New" charset="0"/>
                          <a:ea typeface="Courier New" charset="0"/>
                          <a:cs typeface="Courier New" charset="0"/>
                        </a:rPr>
                        <a:t>(product)}"</a:t>
                      </a:r>
                      <a:r>
                        <a:rPr lang="en-US" sz="1200" dirty="0">
                          <a:solidFill>
                            <a:srgbClr val="FFB53C"/>
                          </a:solidFill>
                          <a:latin typeface="Courier New" charset="0"/>
                          <a:ea typeface="Courier New" charset="0"/>
                          <a:cs typeface="Courier New" charset="0"/>
                        </a:rPr>
                        <a:t>&gt;&lt;/</a:t>
                      </a:r>
                      <a:r>
                        <a:rPr lang="en-US" sz="1200" b="1" dirty="0">
                          <a:solidFill>
                            <a:srgbClr val="4C9938"/>
                          </a:solidFill>
                          <a:latin typeface="Courier New" charset="0"/>
                          <a:ea typeface="Courier New" charset="0"/>
                          <a:cs typeface="Courier New" charset="0"/>
                        </a:rPr>
                        <a:t>span</a:t>
                      </a:r>
                      <a:r>
                        <a:rPr lang="en-US" sz="1200" dirty="0">
                          <a:solidFill>
                            <a:srgbClr val="FFB53C"/>
                          </a:solidFill>
                          <a:latin typeface="Courier New" charset="0"/>
                          <a:ea typeface="Courier New" charset="0"/>
                          <a:cs typeface="Courier New" charset="0"/>
                        </a:rPr>
                        <a:t>&gt;</a:t>
                      </a:r>
                      <a:endParaRPr lang="en-US" sz="1200" dirty="0">
                        <a:latin typeface="Courier New" charset="0"/>
                        <a:ea typeface="Courier New" charset="0"/>
                        <a:cs typeface="Courier New" charset="0"/>
                      </a:endParaRPr>
                    </a:p>
                  </a:txBody>
                  <a:tcPr anchor="ctr">
                    <a:solidFill>
                      <a:schemeClr val="bg1">
                        <a:lumMod val="95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246085" y="3800073"/>
            <a:ext cx="2305439" cy="276999"/>
          </a:xfrm>
          <a:prstGeom prst="rect">
            <a:avLst/>
          </a:prstGeom>
          <a:noFill/>
        </p:spPr>
        <p:txBody>
          <a:bodyPr wrap="none" rtlCol="0">
            <a:spAutoFit/>
          </a:bodyPr>
          <a:lstStyle/>
          <a:p>
            <a:r>
              <a:rPr lang="en-US" sz="1200" dirty="0">
                <a:latin typeface="Roboto Light"/>
                <a:cs typeface="Roboto Light"/>
              </a:rPr>
              <a:t>Tip: </a:t>
            </a:r>
            <a:r>
              <a:rPr lang="en-US" sz="1200" dirty="0">
                <a:latin typeface="Roboto Light"/>
                <a:cs typeface="Roboto Light"/>
                <a:hlinkClick r:id="rId4"/>
              </a:rPr>
              <a:t>Widget API documentation</a:t>
            </a:r>
            <a:endParaRPr lang="en-US" sz="1200" dirty="0">
              <a:latin typeface="Roboto Light"/>
              <a:cs typeface="Roboto Light"/>
            </a:endParaRPr>
          </a:p>
        </p:txBody>
      </p:sp>
      <p:sp>
        <p:nvSpPr>
          <p:cNvPr id="11" name="TextBox 10"/>
          <p:cNvSpPr txBox="1"/>
          <p:nvPr/>
        </p:nvSpPr>
        <p:spPr>
          <a:xfrm>
            <a:off x="257294" y="4664646"/>
            <a:ext cx="7324441" cy="338554"/>
          </a:xfrm>
          <a:prstGeom prst="rect">
            <a:avLst/>
          </a:prstGeom>
          <a:noFill/>
        </p:spPr>
        <p:txBody>
          <a:bodyPr wrap="none" rtlCol="0">
            <a:spAutoFit/>
          </a:bodyPr>
          <a:lstStyle/>
          <a:p>
            <a:r>
              <a:rPr lang="en-US" sz="1600" dirty="0">
                <a:latin typeface="Roboto Light" charset="0"/>
                <a:ea typeface="Roboto Light" charset="0"/>
                <a:cs typeface="Roboto Light" charset="0"/>
              </a:rPr>
              <a:t>The helpers are made available on the root scope on </a:t>
            </a:r>
            <a:r>
              <a:rPr lang="en-US" sz="1600" dirty="0" err="1">
                <a:latin typeface="Roboto Medium" charset="0"/>
                <a:ea typeface="Roboto Medium" charset="0"/>
                <a:cs typeface="Roboto Medium" charset="0"/>
              </a:rPr>
              <a:t>ext.helpers</a:t>
            </a:r>
            <a:r>
              <a:rPr lang="en-US" sz="1600" dirty="0">
                <a:latin typeface="Roboto Medium" charset="0"/>
                <a:ea typeface="Roboto Medium" charset="0"/>
                <a:cs typeface="Roboto Medium" charset="0"/>
              </a:rPr>
              <a:t>.&lt;helper-name&gt;</a:t>
            </a:r>
          </a:p>
        </p:txBody>
      </p:sp>
    </p:spTree>
    <p:custDataLst>
      <p:tags r:id="rId1"/>
    </p:custDataLst>
    <p:extLst>
      <p:ext uri="{BB962C8B-B14F-4D97-AF65-F5344CB8AC3E}">
        <p14:creationId xmlns:p14="http://schemas.microsoft.com/office/powerpoint/2010/main" val="5948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Understanding Extensions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Extensions Overview</a:t>
            </a:r>
          </a:p>
        </p:txBody>
      </p:sp>
    </p:spTree>
    <p:custDataLst>
      <p:tags r:id="rId1"/>
    </p:custDataLst>
    <p:extLst>
      <p:ext uri="{BB962C8B-B14F-4D97-AF65-F5344CB8AC3E}">
        <p14:creationId xmlns:p14="http://schemas.microsoft.com/office/powerpoint/2010/main" val="1559380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UI Components</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Extending Widget Functionality</a:t>
            </a:r>
          </a:p>
        </p:txBody>
      </p:sp>
    </p:spTree>
    <p:custDataLst>
      <p:tags r:id="rId1"/>
    </p:custDataLst>
    <p:extLst>
      <p:ext uri="{BB962C8B-B14F-4D97-AF65-F5344CB8AC3E}">
        <p14:creationId xmlns:p14="http://schemas.microsoft.com/office/powerpoint/2010/main" val="1462438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UI Components</a:t>
            </a:r>
          </a:p>
        </p:txBody>
      </p:sp>
      <p:sp>
        <p:nvSpPr>
          <p:cNvPr id="3" name="TextBox 2"/>
          <p:cNvSpPr txBox="1"/>
          <p:nvPr/>
        </p:nvSpPr>
        <p:spPr>
          <a:xfrm>
            <a:off x="1295636" y="2828836"/>
            <a:ext cx="6552728" cy="1200329"/>
          </a:xfrm>
          <a:prstGeom prst="rect">
            <a:avLst/>
          </a:prstGeom>
          <a:noFill/>
        </p:spPr>
        <p:txBody>
          <a:bodyPr wrap="square" rtlCol="0" anchor="ctr">
            <a:spAutoFit/>
          </a:bodyPr>
          <a:lstStyle/>
          <a:p>
            <a:r>
              <a:rPr lang="en-US" sz="2400" i="1" dirty="0">
                <a:latin typeface="Roboto Light" charset="0"/>
                <a:ea typeface="Roboto Light" charset="0"/>
                <a:cs typeface="Roboto Light" charset="0"/>
              </a:rPr>
              <a:t>”UI Components </a:t>
            </a:r>
            <a:r>
              <a:rPr lang="en-US" sz="2400" b="1" i="1" dirty="0">
                <a:latin typeface="Roboto Black" charset="0"/>
                <a:ea typeface="Roboto Black" charset="0"/>
                <a:cs typeface="Roboto Black" charset="0"/>
              </a:rPr>
              <a:t>maximize the reusability of frontend code</a:t>
            </a:r>
            <a:r>
              <a:rPr lang="en-US" sz="2400" i="1" dirty="0">
                <a:latin typeface="Roboto Light"/>
                <a:cs typeface="Roboto Light"/>
              </a:rPr>
              <a:t>, allowing the developer to build several views with the same frontend blocks</a:t>
            </a:r>
            <a:r>
              <a:rPr lang="en-US" sz="2400" i="1" dirty="0">
                <a:latin typeface="Roboto Light" charset="0"/>
                <a:ea typeface="Roboto Light" charset="0"/>
                <a:cs typeface="Roboto Light" charset="0"/>
              </a:rPr>
              <a:t>”</a:t>
            </a:r>
            <a:endParaRPr lang="en-US" sz="2400" i="1" dirty="0">
              <a:latin typeface="Roboto Light"/>
              <a:cs typeface="Roboto Light"/>
            </a:endParaRPr>
          </a:p>
        </p:txBody>
      </p:sp>
    </p:spTree>
    <p:custDataLst>
      <p:tags r:id="rId1"/>
    </p:custDataLst>
    <p:extLst>
      <p:ext uri="{BB962C8B-B14F-4D97-AF65-F5344CB8AC3E}">
        <p14:creationId xmlns:p14="http://schemas.microsoft.com/office/powerpoint/2010/main" val="94546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UI Components</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UI Component scaffolding</a:t>
            </a:r>
          </a:p>
        </p:txBody>
      </p:sp>
      <p:sp>
        <p:nvSpPr>
          <p:cNvPr id="5" name="TextBox 4"/>
          <p:cNvSpPr txBox="1"/>
          <p:nvPr/>
        </p:nvSpPr>
        <p:spPr>
          <a:xfrm>
            <a:off x="285799" y="2715885"/>
            <a:ext cx="3710756" cy="2031325"/>
          </a:xfrm>
          <a:prstGeom prst="rect">
            <a:avLst/>
          </a:prstGeom>
          <a:noFill/>
        </p:spPr>
        <p:txBody>
          <a:bodyPr wrap="square" rtlCol="0">
            <a:spAutoFit/>
          </a:bodyPr>
          <a:lstStyle/>
          <a:p>
            <a:pPr marL="285750" indent="-285750">
              <a:buFont typeface="Arial" charset="0"/>
              <a:buChar char="•"/>
            </a:pPr>
            <a:r>
              <a:rPr lang="en-US" dirty="0">
                <a:latin typeface="Roboto Light"/>
                <a:cs typeface="Roboto Light"/>
              </a:rPr>
              <a:t>Component (template)</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Controller</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Styling</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Definition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2430677"/>
            <a:ext cx="4061829" cy="3230571"/>
          </a:xfrm>
          <a:prstGeom prst="rect">
            <a:avLst/>
          </a:prstGeom>
        </p:spPr>
      </p:pic>
    </p:spTree>
    <p:custDataLst>
      <p:tags r:id="rId1"/>
    </p:custDataLst>
    <p:extLst>
      <p:ext uri="{BB962C8B-B14F-4D97-AF65-F5344CB8AC3E}">
        <p14:creationId xmlns:p14="http://schemas.microsoft.com/office/powerpoint/2010/main" val="1072341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What is an extension?</a:t>
            </a:r>
          </a:p>
        </p:txBody>
      </p:sp>
      <p:sp>
        <p:nvSpPr>
          <p:cNvPr id="3" name="TextBox 2"/>
          <p:cNvSpPr txBox="1"/>
          <p:nvPr/>
        </p:nvSpPr>
        <p:spPr>
          <a:xfrm>
            <a:off x="1403648" y="2651428"/>
            <a:ext cx="6552728" cy="1569660"/>
          </a:xfrm>
          <a:prstGeom prst="rect">
            <a:avLst/>
          </a:prstGeom>
          <a:noFill/>
        </p:spPr>
        <p:txBody>
          <a:bodyPr wrap="square" rtlCol="0">
            <a:spAutoFit/>
          </a:bodyPr>
          <a:lstStyle/>
          <a:p>
            <a:r>
              <a:rPr lang="en-US" sz="2400" i="1" dirty="0">
                <a:latin typeface="Roboto Light"/>
                <a:cs typeface="Roboto Light"/>
              </a:rPr>
              <a:t>“An extension allows developers to </a:t>
            </a:r>
            <a:r>
              <a:rPr lang="en-US" sz="2400" b="1" i="1" dirty="0">
                <a:latin typeface="Roboto Black" charset="0"/>
                <a:ea typeface="Roboto Black" charset="0"/>
                <a:cs typeface="Roboto Black" charset="0"/>
              </a:rPr>
              <a:t>customize </a:t>
            </a:r>
            <a:r>
              <a:rPr lang="en-US" sz="2400" i="1" dirty="0">
                <a:latin typeface="Roboto Light" panose="02000000000000000000" pitchFamily="2" charset="0"/>
                <a:ea typeface="Roboto Light" panose="02000000000000000000" pitchFamily="2" charset="0"/>
                <a:cs typeface="Roboto Light" panose="02000000000000000000" pitchFamily="2" charset="0"/>
              </a:rPr>
              <a:t>a widget’s </a:t>
            </a:r>
            <a:r>
              <a:rPr lang="en-US" sz="2400" b="1" i="1" dirty="0">
                <a:latin typeface="Roboto Black" charset="0"/>
                <a:ea typeface="Roboto Black" charset="0"/>
                <a:cs typeface="Roboto Black" charset="0"/>
              </a:rPr>
              <a:t>logic </a:t>
            </a:r>
            <a:r>
              <a:rPr lang="en-US" sz="2400" b="1" i="1" dirty="0">
                <a:latin typeface="Roboto Light" panose="02000000000000000000" pitchFamily="2" charset="0"/>
                <a:ea typeface="Roboto Light" panose="02000000000000000000" pitchFamily="2" charset="0"/>
                <a:cs typeface="Roboto Light" panose="02000000000000000000" pitchFamily="2" charset="0"/>
              </a:rPr>
              <a:t>and</a:t>
            </a:r>
            <a:r>
              <a:rPr lang="en-US" sz="2400" b="1" i="1" dirty="0">
                <a:latin typeface="Roboto Black" charset="0"/>
                <a:ea typeface="Roboto Black" charset="0"/>
                <a:cs typeface="Roboto Black" charset="0"/>
              </a:rPr>
              <a:t> presentation</a:t>
            </a:r>
            <a:r>
              <a:rPr lang="en-US" sz="2400" i="1" dirty="0">
                <a:latin typeface="Roboto Light"/>
                <a:cs typeface="Roboto Light"/>
              </a:rPr>
              <a:t>.</a:t>
            </a:r>
            <a:r>
              <a:rPr lang="en-US" sz="2400" i="1" dirty="0">
                <a:latin typeface="Roboto" charset="0"/>
                <a:ea typeface="Roboto" charset="0"/>
                <a:cs typeface="Roboto" charset="0"/>
              </a:rPr>
              <a:t> </a:t>
            </a:r>
            <a:r>
              <a:rPr lang="en-US" sz="2400" i="1" dirty="0">
                <a:latin typeface="Roboto Light" charset="0"/>
                <a:ea typeface="Roboto Light" charset="0"/>
                <a:cs typeface="Roboto Light" charset="0"/>
              </a:rPr>
              <a:t>The combination of the widget-core and its extension defines the widget</a:t>
            </a:r>
            <a:r>
              <a:rPr lang="en-US" sz="2400" i="1" dirty="0">
                <a:latin typeface="Roboto Light"/>
                <a:cs typeface="Roboto Light"/>
              </a:rPr>
              <a:t>”</a:t>
            </a:r>
          </a:p>
        </p:txBody>
      </p:sp>
    </p:spTree>
    <p:custDataLst>
      <p:tags r:id="rId1"/>
    </p:custDataLst>
    <p:extLst>
      <p:ext uri="{BB962C8B-B14F-4D97-AF65-F5344CB8AC3E}">
        <p14:creationId xmlns:p14="http://schemas.microsoft.com/office/powerpoint/2010/main" val="788082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Understanding Extensions</a:t>
            </a:r>
          </a:p>
        </p:txBody>
      </p:sp>
      <p:grpSp>
        <p:nvGrpSpPr>
          <p:cNvPr id="73" name="Group 72"/>
          <p:cNvGrpSpPr/>
          <p:nvPr/>
        </p:nvGrpSpPr>
        <p:grpSpPr>
          <a:xfrm>
            <a:off x="6588224" y="2768581"/>
            <a:ext cx="1640832" cy="345440"/>
            <a:chOff x="6338992" y="1268760"/>
            <a:chExt cx="1640832" cy="345440"/>
          </a:xfrm>
        </p:grpSpPr>
        <p:sp>
          <p:nvSpPr>
            <p:cNvPr id="72" name="Rounded Rectangle 71"/>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10" name="Group 9"/>
            <p:cNvGrpSpPr/>
            <p:nvPr/>
          </p:nvGrpSpPr>
          <p:grpSpPr>
            <a:xfrm>
              <a:off x="6444208" y="1268760"/>
              <a:ext cx="1535616" cy="307777"/>
              <a:chOff x="6444208" y="1268760"/>
              <a:chExt cx="1535616" cy="307777"/>
            </a:xfrm>
          </p:grpSpPr>
          <p:pic>
            <p:nvPicPr>
              <p:cNvPr id="2" name="Picture 1"/>
              <p:cNvPicPr>
                <a:picLocks noChangeAspect="1"/>
              </p:cNvPicPr>
              <p:nvPr/>
            </p:nvPicPr>
            <p:blipFill>
              <a:blip r:embed="rId4"/>
              <a:stretch>
                <a:fillRect/>
              </a:stretch>
            </p:blipFill>
            <p:spPr>
              <a:xfrm flipH="1">
                <a:off x="6444208" y="1306423"/>
                <a:ext cx="236736" cy="236736"/>
              </a:xfrm>
              <a:prstGeom prst="rect">
                <a:avLst/>
              </a:prstGeom>
            </p:spPr>
          </p:pic>
          <p:sp>
            <p:nvSpPr>
              <p:cNvPr id="6" name="TextBox 5"/>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79" name="Group 78"/>
          <p:cNvGrpSpPr/>
          <p:nvPr/>
        </p:nvGrpSpPr>
        <p:grpSpPr>
          <a:xfrm>
            <a:off x="6594375" y="3264897"/>
            <a:ext cx="1640832" cy="345440"/>
            <a:chOff x="6338992" y="1268760"/>
            <a:chExt cx="1640832" cy="345440"/>
          </a:xfrm>
        </p:grpSpPr>
        <p:sp>
          <p:nvSpPr>
            <p:cNvPr id="80" name="Rounded Rectangle 79"/>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81" name="Group 80"/>
            <p:cNvGrpSpPr/>
            <p:nvPr/>
          </p:nvGrpSpPr>
          <p:grpSpPr>
            <a:xfrm>
              <a:off x="6444208" y="1268760"/>
              <a:ext cx="1535616" cy="307777"/>
              <a:chOff x="6444208" y="1268760"/>
              <a:chExt cx="1535616" cy="307777"/>
            </a:xfrm>
          </p:grpSpPr>
          <p:pic>
            <p:nvPicPr>
              <p:cNvPr id="82" name="Picture 81"/>
              <p:cNvPicPr>
                <a:picLocks noChangeAspect="1"/>
              </p:cNvPicPr>
              <p:nvPr/>
            </p:nvPicPr>
            <p:blipFill>
              <a:blip r:embed="rId4"/>
              <a:stretch>
                <a:fillRect/>
              </a:stretch>
            </p:blipFill>
            <p:spPr>
              <a:xfrm flipH="1">
                <a:off x="6444208" y="1306423"/>
                <a:ext cx="236736" cy="236736"/>
              </a:xfrm>
              <a:prstGeom prst="rect">
                <a:avLst/>
              </a:prstGeom>
            </p:spPr>
          </p:pic>
          <p:sp>
            <p:nvSpPr>
              <p:cNvPr id="83" name="TextBox 82"/>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84" name="Group 83"/>
          <p:cNvGrpSpPr/>
          <p:nvPr/>
        </p:nvGrpSpPr>
        <p:grpSpPr>
          <a:xfrm>
            <a:off x="6599055" y="3764094"/>
            <a:ext cx="1640832" cy="345440"/>
            <a:chOff x="6338992" y="1268760"/>
            <a:chExt cx="1640832" cy="345440"/>
          </a:xfrm>
        </p:grpSpPr>
        <p:sp>
          <p:nvSpPr>
            <p:cNvPr id="85" name="Rounded Rectangle 84"/>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86" name="Group 85"/>
            <p:cNvGrpSpPr/>
            <p:nvPr/>
          </p:nvGrpSpPr>
          <p:grpSpPr>
            <a:xfrm>
              <a:off x="6444208" y="1268760"/>
              <a:ext cx="1535616" cy="307777"/>
              <a:chOff x="6444208" y="1268760"/>
              <a:chExt cx="1535616" cy="307777"/>
            </a:xfrm>
          </p:grpSpPr>
          <p:pic>
            <p:nvPicPr>
              <p:cNvPr id="87" name="Picture 86"/>
              <p:cNvPicPr>
                <a:picLocks noChangeAspect="1"/>
              </p:cNvPicPr>
              <p:nvPr/>
            </p:nvPicPr>
            <p:blipFill>
              <a:blip r:embed="rId4"/>
              <a:stretch>
                <a:fillRect/>
              </a:stretch>
            </p:blipFill>
            <p:spPr>
              <a:xfrm flipH="1">
                <a:off x="6444208" y="1306423"/>
                <a:ext cx="236736" cy="236736"/>
              </a:xfrm>
              <a:prstGeom prst="rect">
                <a:avLst/>
              </a:prstGeom>
            </p:spPr>
          </p:pic>
          <p:sp>
            <p:nvSpPr>
              <p:cNvPr id="88" name="TextBox 87"/>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91" name="Group 90"/>
          <p:cNvGrpSpPr/>
          <p:nvPr/>
        </p:nvGrpSpPr>
        <p:grpSpPr>
          <a:xfrm>
            <a:off x="4698298" y="2832430"/>
            <a:ext cx="1466207" cy="1206761"/>
            <a:chOff x="4572000" y="1124744"/>
            <a:chExt cx="1466207" cy="1206761"/>
          </a:xfrm>
        </p:grpSpPr>
        <p:sp>
          <p:nvSpPr>
            <p:cNvPr id="41" name="Rounded Rectangle 40"/>
            <p:cNvSpPr/>
            <p:nvPr/>
          </p:nvSpPr>
          <p:spPr bwMode="auto">
            <a:xfrm>
              <a:off x="4572000" y="1124744"/>
              <a:ext cx="1466207" cy="1206761"/>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p:nvPicPr>
          <p:blipFill>
            <a:blip r:embed="rId5"/>
            <a:stretch>
              <a:fillRect/>
            </a:stretch>
          </p:blipFill>
          <p:spPr>
            <a:xfrm>
              <a:off x="4788024" y="1124744"/>
              <a:ext cx="1012874" cy="1012874"/>
            </a:xfrm>
            <a:prstGeom prst="rect">
              <a:avLst/>
            </a:prstGeom>
          </p:spPr>
        </p:pic>
        <p:sp>
          <p:nvSpPr>
            <p:cNvPr id="92" name="TextBox 91"/>
            <p:cNvSpPr txBox="1"/>
            <p:nvPr/>
          </p:nvSpPr>
          <p:spPr>
            <a:xfrm>
              <a:off x="4815003" y="2009873"/>
              <a:ext cx="958917"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Extension</a:t>
              </a:r>
            </a:p>
          </p:txBody>
        </p:sp>
      </p:grpSp>
      <p:cxnSp>
        <p:nvCxnSpPr>
          <p:cNvPr id="94" name="Straight Arrow Connector 93"/>
          <p:cNvCxnSpPr>
            <a:stCxn id="41" idx="3"/>
            <a:endCxn id="72" idx="1"/>
          </p:cNvCxnSpPr>
          <p:nvPr/>
        </p:nvCxnSpPr>
        <p:spPr>
          <a:xfrm flipV="1">
            <a:off x="6164505" y="2946278"/>
            <a:ext cx="423719" cy="489533"/>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44" name="Straight Arrow Connector 31743"/>
          <p:cNvCxnSpPr>
            <a:stCxn id="41" idx="3"/>
            <a:endCxn id="80" idx="1"/>
          </p:cNvCxnSpPr>
          <p:nvPr/>
        </p:nvCxnSpPr>
        <p:spPr>
          <a:xfrm>
            <a:off x="6164505" y="3435811"/>
            <a:ext cx="429870" cy="6783"/>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747" name="Straight Arrow Connector 31746"/>
          <p:cNvCxnSpPr>
            <a:stCxn id="41" idx="3"/>
            <a:endCxn id="85" idx="1"/>
          </p:cNvCxnSpPr>
          <p:nvPr/>
        </p:nvCxnSpPr>
        <p:spPr>
          <a:xfrm>
            <a:off x="6164505" y="3435811"/>
            <a:ext cx="434550" cy="50598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846903" y="2528764"/>
            <a:ext cx="2128262" cy="1876833"/>
            <a:chOff x="883530" y="1461855"/>
            <a:chExt cx="2128262" cy="1876833"/>
          </a:xfrm>
        </p:grpSpPr>
        <p:sp>
          <p:nvSpPr>
            <p:cNvPr id="107" name="Rounded Rectangle 106"/>
            <p:cNvSpPr/>
            <p:nvPr/>
          </p:nvSpPr>
          <p:spPr bwMode="auto">
            <a:xfrm>
              <a:off x="883530" y="1461855"/>
              <a:ext cx="2128262" cy="1876833"/>
            </a:xfrm>
            <a:prstGeom prst="roundRect">
              <a:avLst/>
            </a:prstGeom>
            <a:solidFill>
              <a:schemeClr val="accent4">
                <a:lumMod val="60000"/>
                <a:lumOff val="4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3" name="Picture 2"/>
            <p:cNvPicPr>
              <a:picLocks noChangeAspect="1"/>
            </p:cNvPicPr>
            <p:nvPr/>
          </p:nvPicPr>
          <p:blipFill>
            <a:blip r:embed="rId6"/>
            <a:stretch>
              <a:fillRect/>
            </a:stretch>
          </p:blipFill>
          <p:spPr>
            <a:xfrm>
              <a:off x="1142550" y="1519099"/>
              <a:ext cx="1610223" cy="1610223"/>
            </a:xfrm>
            <a:prstGeom prst="rect">
              <a:avLst/>
            </a:prstGeom>
          </p:spPr>
        </p:pic>
        <p:sp>
          <p:nvSpPr>
            <p:cNvPr id="116" name="TextBox 115"/>
            <p:cNvSpPr txBox="1"/>
            <p:nvPr/>
          </p:nvSpPr>
          <p:spPr>
            <a:xfrm>
              <a:off x="1499462" y="2956079"/>
              <a:ext cx="896399" cy="369332"/>
            </a:xfrm>
            <a:prstGeom prst="rect">
              <a:avLst/>
            </a:prstGeom>
            <a:noFill/>
          </p:spPr>
          <p:txBody>
            <a:bodyPr wrap="none" rtlCol="0">
              <a:spAutoFit/>
            </a:bodyPr>
            <a:lstStyle/>
            <a:p>
              <a:r>
                <a:rPr lang="en-US">
                  <a:solidFill>
                    <a:schemeClr val="bg1">
                      <a:lumMod val="95000"/>
                    </a:schemeClr>
                  </a:solidFill>
                  <a:latin typeface="Roboto Light"/>
                  <a:cs typeface="Roboto Light"/>
                </a:rPr>
                <a:t>Widget</a:t>
              </a:r>
              <a:endParaRPr lang="en-US" dirty="0">
                <a:solidFill>
                  <a:schemeClr val="bg1">
                    <a:lumMod val="95000"/>
                  </a:schemeClr>
                </a:solidFill>
                <a:latin typeface="Roboto Light"/>
                <a:cs typeface="Roboto Light"/>
              </a:endParaRPr>
            </a:p>
          </p:txBody>
        </p:sp>
      </p:grpSp>
      <p:cxnSp>
        <p:nvCxnSpPr>
          <p:cNvPr id="128" name="Straight Arrow Connector 127"/>
          <p:cNvCxnSpPr>
            <a:stCxn id="107" idx="3"/>
          </p:cNvCxnSpPr>
          <p:nvPr/>
        </p:nvCxnSpPr>
        <p:spPr>
          <a:xfrm flipV="1">
            <a:off x="2975165" y="3454522"/>
            <a:ext cx="1723133" cy="12659"/>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grpSp>
        <p:nvGrpSpPr>
          <p:cNvPr id="32" name="Group 31"/>
          <p:cNvGrpSpPr/>
          <p:nvPr/>
        </p:nvGrpSpPr>
        <p:grpSpPr>
          <a:xfrm>
            <a:off x="6588224" y="4614512"/>
            <a:ext cx="1640832" cy="345440"/>
            <a:chOff x="6338992" y="1268760"/>
            <a:chExt cx="1640832" cy="345440"/>
          </a:xfrm>
        </p:grpSpPr>
        <p:sp>
          <p:nvSpPr>
            <p:cNvPr id="33" name="Rounded Rectangle 71"/>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34" name="Group 33"/>
            <p:cNvGrpSpPr/>
            <p:nvPr/>
          </p:nvGrpSpPr>
          <p:grpSpPr>
            <a:xfrm>
              <a:off x="6444208" y="1268760"/>
              <a:ext cx="1535616" cy="307777"/>
              <a:chOff x="6444208" y="1268760"/>
              <a:chExt cx="1535616" cy="307777"/>
            </a:xfrm>
          </p:grpSpPr>
          <p:pic>
            <p:nvPicPr>
              <p:cNvPr id="35" name="Picture 34"/>
              <p:cNvPicPr>
                <a:picLocks noChangeAspect="1"/>
              </p:cNvPicPr>
              <p:nvPr/>
            </p:nvPicPr>
            <p:blipFill>
              <a:blip r:embed="rId4"/>
              <a:stretch>
                <a:fillRect/>
              </a:stretch>
            </p:blipFill>
            <p:spPr>
              <a:xfrm flipH="1">
                <a:off x="6444208" y="1306423"/>
                <a:ext cx="236736" cy="236736"/>
              </a:xfrm>
              <a:prstGeom prst="rect">
                <a:avLst/>
              </a:prstGeom>
            </p:spPr>
          </p:pic>
          <p:sp>
            <p:nvSpPr>
              <p:cNvPr id="36" name="TextBox 35"/>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37" name="Group 36"/>
          <p:cNvGrpSpPr/>
          <p:nvPr/>
        </p:nvGrpSpPr>
        <p:grpSpPr>
          <a:xfrm>
            <a:off x="6588224" y="5246546"/>
            <a:ext cx="1640832" cy="345440"/>
            <a:chOff x="6338992" y="1268760"/>
            <a:chExt cx="1640832" cy="345440"/>
          </a:xfrm>
        </p:grpSpPr>
        <p:sp>
          <p:nvSpPr>
            <p:cNvPr id="38" name="Rounded Rectangle 79"/>
            <p:cNvSpPr/>
            <p:nvPr/>
          </p:nvSpPr>
          <p:spPr bwMode="auto">
            <a:xfrm>
              <a:off x="6338992" y="1278714"/>
              <a:ext cx="1640832" cy="335486"/>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nvGrpSpPr>
            <p:cNvPr id="39" name="Group 38"/>
            <p:cNvGrpSpPr/>
            <p:nvPr/>
          </p:nvGrpSpPr>
          <p:grpSpPr>
            <a:xfrm>
              <a:off x="6444208" y="1268760"/>
              <a:ext cx="1535616" cy="307777"/>
              <a:chOff x="6444208" y="1268760"/>
              <a:chExt cx="1535616" cy="307777"/>
            </a:xfrm>
          </p:grpSpPr>
          <p:pic>
            <p:nvPicPr>
              <p:cNvPr id="40" name="Picture 39"/>
              <p:cNvPicPr>
                <a:picLocks noChangeAspect="1"/>
              </p:cNvPicPr>
              <p:nvPr/>
            </p:nvPicPr>
            <p:blipFill>
              <a:blip r:embed="rId4"/>
              <a:stretch>
                <a:fillRect/>
              </a:stretch>
            </p:blipFill>
            <p:spPr>
              <a:xfrm flipH="1">
                <a:off x="6444208" y="1306423"/>
                <a:ext cx="236736" cy="236736"/>
              </a:xfrm>
              <a:prstGeom prst="rect">
                <a:avLst/>
              </a:prstGeom>
            </p:spPr>
          </p:pic>
          <p:sp>
            <p:nvSpPr>
              <p:cNvPr id="42" name="TextBox 41"/>
              <p:cNvSpPr txBox="1"/>
              <p:nvPr/>
            </p:nvSpPr>
            <p:spPr>
              <a:xfrm>
                <a:off x="6660232" y="1268760"/>
                <a:ext cx="1319592"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UI Component</a:t>
                </a:r>
              </a:p>
            </p:txBody>
          </p:sp>
        </p:grpSp>
      </p:grpSp>
      <p:grpSp>
        <p:nvGrpSpPr>
          <p:cNvPr id="43" name="Group 42"/>
          <p:cNvGrpSpPr/>
          <p:nvPr/>
        </p:nvGrpSpPr>
        <p:grpSpPr>
          <a:xfrm>
            <a:off x="4698298" y="4513632"/>
            <a:ext cx="1466207" cy="1206761"/>
            <a:chOff x="4572000" y="1124744"/>
            <a:chExt cx="1466207" cy="1206761"/>
          </a:xfrm>
        </p:grpSpPr>
        <p:sp>
          <p:nvSpPr>
            <p:cNvPr id="44" name="Rounded Rectangle 40"/>
            <p:cNvSpPr/>
            <p:nvPr/>
          </p:nvSpPr>
          <p:spPr bwMode="auto">
            <a:xfrm>
              <a:off x="4572000" y="1124744"/>
              <a:ext cx="1466207" cy="1206761"/>
            </a:xfrm>
            <a:prstGeom prst="roundRect">
              <a:avLst/>
            </a:prstGeom>
            <a:solidFill>
              <a:srgbClr val="0080A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45" name="Picture 44"/>
            <p:cNvPicPr>
              <a:picLocks noChangeAspect="1"/>
            </p:cNvPicPr>
            <p:nvPr/>
          </p:nvPicPr>
          <p:blipFill>
            <a:blip r:embed="rId5"/>
            <a:stretch>
              <a:fillRect/>
            </a:stretch>
          </p:blipFill>
          <p:spPr>
            <a:xfrm>
              <a:off x="4788024" y="1124744"/>
              <a:ext cx="1012874" cy="1012874"/>
            </a:xfrm>
            <a:prstGeom prst="rect">
              <a:avLst/>
            </a:prstGeom>
          </p:spPr>
        </p:pic>
        <p:sp>
          <p:nvSpPr>
            <p:cNvPr id="46" name="TextBox 45"/>
            <p:cNvSpPr txBox="1"/>
            <p:nvPr/>
          </p:nvSpPr>
          <p:spPr>
            <a:xfrm>
              <a:off x="4815003" y="2009873"/>
              <a:ext cx="958917" cy="307777"/>
            </a:xfrm>
            <a:prstGeom prst="rect">
              <a:avLst/>
            </a:prstGeom>
            <a:noFill/>
          </p:spPr>
          <p:txBody>
            <a:bodyPr wrap="none" rtlCol="0">
              <a:spAutoFit/>
            </a:bodyPr>
            <a:lstStyle/>
            <a:p>
              <a:r>
                <a:rPr lang="en-US" sz="1400" dirty="0">
                  <a:solidFill>
                    <a:schemeClr val="bg1">
                      <a:lumMod val="95000"/>
                    </a:schemeClr>
                  </a:solidFill>
                  <a:latin typeface="Roboto Light"/>
                  <a:cs typeface="Roboto Light"/>
                </a:rPr>
                <a:t>Extension</a:t>
              </a:r>
            </a:p>
          </p:txBody>
        </p:sp>
      </p:grpSp>
      <p:cxnSp>
        <p:nvCxnSpPr>
          <p:cNvPr id="47" name="Straight Arrow Connector 46"/>
          <p:cNvCxnSpPr>
            <a:stCxn id="44" idx="3"/>
            <a:endCxn id="33" idx="1"/>
          </p:cNvCxnSpPr>
          <p:nvPr/>
        </p:nvCxnSpPr>
        <p:spPr>
          <a:xfrm flipV="1">
            <a:off x="6164505" y="4792209"/>
            <a:ext cx="423719" cy="324804"/>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3"/>
            <a:endCxn id="38" idx="1"/>
          </p:cNvCxnSpPr>
          <p:nvPr/>
        </p:nvCxnSpPr>
        <p:spPr>
          <a:xfrm>
            <a:off x="6164505" y="5117013"/>
            <a:ext cx="423719" cy="30723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cxnSpLocks/>
            <a:stCxn id="107" idx="3"/>
            <a:endCxn id="44" idx="1"/>
          </p:cNvCxnSpPr>
          <p:nvPr/>
        </p:nvCxnSpPr>
        <p:spPr>
          <a:xfrm>
            <a:off x="2975165" y="3467181"/>
            <a:ext cx="1723133" cy="1649832"/>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039670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dissolve">
                                          <p:cBhvr>
                                            <p:cTn id="13" dur="500"/>
                                            <p:tgtEl>
                                              <p:spTgt spid="128"/>
                                            </p:tgtEl>
                                          </p:cBhvr>
                                        </p:animEffect>
                                      </p:childTnLst>
                                    </p:cTn>
                                  </p:par>
                                  <p:par>
                                    <p:cTn id="14" presetID="2" presetClass="entr" presetSubtype="2"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1+#ppt_w/2"/>
                                              </p:val>
                                            </p:tav>
                                            <p:tav tm="100000">
                                              <p:val>
                                                <p:strVal val="#ppt_x"/>
                                              </p:val>
                                            </p:tav>
                                          </p:tavLst>
                                        </p:anim>
                                        <p:anim calcmode="lin" valueType="num">
                                          <p:cBhvr additive="base">
                                            <p:cTn id="17" dur="500" fill="hold"/>
                                            <p:tgtEl>
                                              <p:spTgt spid="91"/>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par>
                                    <p:cTn id="22" presetID="9" presetClass="entr" presetSubtype="0" fill="hold" nodeType="withEffect">
                                      <p:stCondLst>
                                        <p:cond delay="0"/>
                                      </p:stCondLst>
                                      <p:childTnLst>
                                        <p:set>
                                          <p:cBhvr>
                                            <p:cTn id="23" dur="1" fill="hold">
                                              <p:stCondLst>
                                                <p:cond delay="0"/>
                                              </p:stCondLst>
                                            </p:cTn>
                                            <p:tgtEl>
                                              <p:spTgt spid="31744"/>
                                            </p:tgtEl>
                                            <p:attrNameLst>
                                              <p:attrName>style.visibility</p:attrName>
                                            </p:attrNameLst>
                                          </p:cBhvr>
                                          <p:to>
                                            <p:strVal val="visible"/>
                                          </p:to>
                                        </p:set>
                                        <p:animEffect transition="in" filter="dissolve">
                                          <p:cBhvr>
                                            <p:cTn id="24" dur="500"/>
                                            <p:tgtEl>
                                              <p:spTgt spid="31744"/>
                                            </p:tgtEl>
                                          </p:cBhvr>
                                        </p:animEffect>
                                      </p:childTnLst>
                                    </p:cTn>
                                  </p:par>
                                  <p:par>
                                    <p:cTn id="25" presetID="9" presetClass="entr" presetSubtype="0" fill="hold" nodeType="withEffect">
                                      <p:stCondLst>
                                        <p:cond delay="0"/>
                                      </p:stCondLst>
                                      <p:childTnLst>
                                        <p:set>
                                          <p:cBhvr>
                                            <p:cTn id="26" dur="1" fill="hold">
                                              <p:stCondLst>
                                                <p:cond delay="0"/>
                                              </p:stCondLst>
                                            </p:cTn>
                                            <p:tgtEl>
                                              <p:spTgt spid="31747"/>
                                            </p:tgtEl>
                                            <p:attrNameLst>
                                              <p:attrName>style.visibility</p:attrName>
                                            </p:attrNameLst>
                                          </p:cBhvr>
                                          <p:to>
                                            <p:strVal val="visible"/>
                                          </p:to>
                                        </p:set>
                                        <p:animEffect transition="in" filter="dissolve">
                                          <p:cBhvr>
                                            <p:cTn id="27" dur="500"/>
                                            <p:tgtEl>
                                              <p:spTgt spid="31747"/>
                                            </p:tgtEl>
                                          </p:cBhvr>
                                        </p:animEffect>
                                      </p:childTnLst>
                                    </p:cTn>
                                  </p:par>
                                  <p:par>
                                    <p:cTn id="28" presetID="2" presetClass="entr" presetSubtype="2" fill="hold" nodeType="withEffect" p14:presetBounceEnd="50000">
                                      <p:stCondLst>
                                        <p:cond delay="0"/>
                                      </p:stCondLst>
                                      <p:childTnLst>
                                        <p:set>
                                          <p:cBhvr>
                                            <p:cTn id="29" dur="1" fill="hold">
                                              <p:stCondLst>
                                                <p:cond delay="0"/>
                                              </p:stCondLst>
                                            </p:cTn>
                                            <p:tgtEl>
                                              <p:spTgt spid="73"/>
                                            </p:tgtEl>
                                            <p:attrNameLst>
                                              <p:attrName>style.visibility</p:attrName>
                                            </p:attrNameLst>
                                          </p:cBhvr>
                                          <p:to>
                                            <p:strVal val="visible"/>
                                          </p:to>
                                        </p:set>
                                        <p:anim calcmode="lin" valueType="num" p14:bounceEnd="50000">
                                          <p:cBhvr additive="base">
                                            <p:cTn id="30" dur="500" fill="hold"/>
                                            <p:tgtEl>
                                              <p:spTgt spid="73"/>
                                            </p:tgtEl>
                                            <p:attrNameLst>
                                              <p:attrName>ppt_x</p:attrName>
                                            </p:attrNameLst>
                                          </p:cBhvr>
                                          <p:tavLst>
                                            <p:tav tm="0">
                                              <p:val>
                                                <p:strVal val="1+#ppt_w/2"/>
                                              </p:val>
                                            </p:tav>
                                            <p:tav tm="100000">
                                              <p:val>
                                                <p:strVal val="#ppt_x"/>
                                              </p:val>
                                            </p:tav>
                                          </p:tavLst>
                                        </p:anim>
                                        <p:anim calcmode="lin" valueType="num" p14:bounceEnd="50000">
                                          <p:cBhvr additive="base">
                                            <p:cTn id="31" dur="500" fill="hold"/>
                                            <p:tgtEl>
                                              <p:spTgt spid="73"/>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2" fill="hold" nodeType="afterEffect" p14:presetBounceEnd="50000">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14:bounceEnd="50000">
                                          <p:cBhvr additive="base">
                                            <p:cTn id="35" dur="500" fill="hold"/>
                                            <p:tgtEl>
                                              <p:spTgt spid="79"/>
                                            </p:tgtEl>
                                            <p:attrNameLst>
                                              <p:attrName>ppt_x</p:attrName>
                                            </p:attrNameLst>
                                          </p:cBhvr>
                                          <p:tavLst>
                                            <p:tav tm="0">
                                              <p:val>
                                                <p:strVal val="1+#ppt_w/2"/>
                                              </p:val>
                                            </p:tav>
                                            <p:tav tm="100000">
                                              <p:val>
                                                <p:strVal val="#ppt_x"/>
                                              </p:val>
                                            </p:tav>
                                          </p:tavLst>
                                        </p:anim>
                                        <p:anim calcmode="lin" valueType="num" p14:bounceEnd="50000">
                                          <p:cBhvr additive="base">
                                            <p:cTn id="36" dur="500" fill="hold"/>
                                            <p:tgtEl>
                                              <p:spTgt spid="79"/>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2" fill="hold" nodeType="afterEffect" p14:presetBounceEnd="50000">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14:bounceEnd="50000">
                                          <p:cBhvr additive="base">
                                            <p:cTn id="40" dur="500" fill="hold"/>
                                            <p:tgtEl>
                                              <p:spTgt spid="84"/>
                                            </p:tgtEl>
                                            <p:attrNameLst>
                                              <p:attrName>ppt_x</p:attrName>
                                            </p:attrNameLst>
                                          </p:cBhvr>
                                          <p:tavLst>
                                            <p:tav tm="0">
                                              <p:val>
                                                <p:strVal val="1+#ppt_w/2"/>
                                              </p:val>
                                            </p:tav>
                                            <p:tav tm="100000">
                                              <p:val>
                                                <p:strVal val="#ppt_x"/>
                                              </p:val>
                                            </p:tav>
                                          </p:tavLst>
                                        </p:anim>
                                        <p:anim calcmode="lin" valueType="num" p14:bounceEnd="50000">
                                          <p:cBhvr additive="base">
                                            <p:cTn id="41"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28"/>
                                            </p:tgtEl>
                                          </p:cBhvr>
                                        </p:animEffect>
                                        <p:set>
                                          <p:cBhvr>
                                            <p:cTn id="46" dur="1" fill="hold">
                                              <p:stCondLst>
                                                <p:cond delay="499"/>
                                              </p:stCondLst>
                                            </p:cTn>
                                            <p:tgtEl>
                                              <p:spTgt spid="128"/>
                                            </p:tgtEl>
                                            <p:attrNameLst>
                                              <p:attrName>style.visibility</p:attrName>
                                            </p:attrNameLst>
                                          </p:cBhvr>
                                          <p:to>
                                            <p:strVal val="hidden"/>
                                          </p:to>
                                        </p:set>
                                      </p:childTnLst>
                                    </p:cTn>
                                  </p:par>
                                  <p:par>
                                    <p:cTn id="47" presetID="9" presetClass="emph" presetSubtype="0" nodeType="withEffect">
                                      <p:stCondLst>
                                        <p:cond delay="0"/>
                                      </p:stCondLst>
                                      <p:childTnLst>
                                        <p:set>
                                          <p:cBhvr>
                                            <p:cTn id="48" dur="indefinite"/>
                                            <p:tgtEl>
                                              <p:spTgt spid="91"/>
                                            </p:tgtEl>
                                            <p:attrNameLst>
                                              <p:attrName>style.opacity</p:attrName>
                                            </p:attrNameLst>
                                          </p:cBhvr>
                                          <p:to>
                                            <p:strVal val="0.5"/>
                                          </p:to>
                                        </p:set>
                                        <p:animEffect filter="image" prLst="opacity: 0.5">
                                          <p:cBhvr rctx="IE">
                                            <p:cTn id="49" dur="indefinite"/>
                                            <p:tgtEl>
                                              <p:spTgt spid="91"/>
                                            </p:tgtEl>
                                          </p:cBhvr>
                                        </p:animEffect>
                                      </p:childTnLst>
                                    </p:cTn>
                                  </p:par>
                                  <p:par>
                                    <p:cTn id="50" presetID="9" presetClass="emph" presetSubtype="0" nodeType="withEffect">
                                      <p:stCondLst>
                                        <p:cond delay="0"/>
                                      </p:stCondLst>
                                      <p:childTnLst>
                                        <p:set>
                                          <p:cBhvr>
                                            <p:cTn id="51" dur="indefinite"/>
                                            <p:tgtEl>
                                              <p:spTgt spid="94"/>
                                            </p:tgtEl>
                                            <p:attrNameLst>
                                              <p:attrName>style.opacity</p:attrName>
                                            </p:attrNameLst>
                                          </p:cBhvr>
                                          <p:to>
                                            <p:strVal val="0.5"/>
                                          </p:to>
                                        </p:set>
                                        <p:animEffect filter="image" prLst="opacity: 0.5">
                                          <p:cBhvr rctx="IE">
                                            <p:cTn id="52" dur="indefinite"/>
                                            <p:tgtEl>
                                              <p:spTgt spid="94"/>
                                            </p:tgtEl>
                                          </p:cBhvr>
                                        </p:animEffect>
                                      </p:childTnLst>
                                    </p:cTn>
                                  </p:par>
                                  <p:par>
                                    <p:cTn id="53" presetID="9" presetClass="emph" presetSubtype="0" nodeType="withEffect">
                                      <p:stCondLst>
                                        <p:cond delay="0"/>
                                      </p:stCondLst>
                                      <p:childTnLst>
                                        <p:set>
                                          <p:cBhvr>
                                            <p:cTn id="54" dur="indefinite"/>
                                            <p:tgtEl>
                                              <p:spTgt spid="31744"/>
                                            </p:tgtEl>
                                            <p:attrNameLst>
                                              <p:attrName>style.opacity</p:attrName>
                                            </p:attrNameLst>
                                          </p:cBhvr>
                                          <p:to>
                                            <p:strVal val="0.5"/>
                                          </p:to>
                                        </p:set>
                                        <p:animEffect filter="image" prLst="opacity: 0.5">
                                          <p:cBhvr rctx="IE">
                                            <p:cTn id="55" dur="indefinite"/>
                                            <p:tgtEl>
                                              <p:spTgt spid="31744"/>
                                            </p:tgtEl>
                                          </p:cBhvr>
                                        </p:animEffect>
                                      </p:childTnLst>
                                    </p:cTn>
                                  </p:par>
                                  <p:par>
                                    <p:cTn id="56" presetID="9" presetClass="emph" presetSubtype="0" nodeType="withEffect">
                                      <p:stCondLst>
                                        <p:cond delay="0"/>
                                      </p:stCondLst>
                                      <p:childTnLst>
                                        <p:set>
                                          <p:cBhvr>
                                            <p:cTn id="57" dur="indefinite"/>
                                            <p:tgtEl>
                                              <p:spTgt spid="31747"/>
                                            </p:tgtEl>
                                            <p:attrNameLst>
                                              <p:attrName>style.opacity</p:attrName>
                                            </p:attrNameLst>
                                          </p:cBhvr>
                                          <p:to>
                                            <p:strVal val="0.5"/>
                                          </p:to>
                                        </p:set>
                                        <p:animEffect filter="image" prLst="opacity: 0.5">
                                          <p:cBhvr rctx="IE">
                                            <p:cTn id="58" dur="indefinite"/>
                                            <p:tgtEl>
                                              <p:spTgt spid="31747"/>
                                            </p:tgtEl>
                                          </p:cBhvr>
                                        </p:animEffect>
                                      </p:childTnLst>
                                    </p:cTn>
                                  </p:par>
                                  <p:par>
                                    <p:cTn id="59" presetID="9" presetClass="emph" presetSubtype="0" nodeType="withEffect">
                                      <p:stCondLst>
                                        <p:cond delay="0"/>
                                      </p:stCondLst>
                                      <p:childTnLst>
                                        <p:set>
                                          <p:cBhvr>
                                            <p:cTn id="60" dur="indefinite"/>
                                            <p:tgtEl>
                                              <p:spTgt spid="73"/>
                                            </p:tgtEl>
                                            <p:attrNameLst>
                                              <p:attrName>style.opacity</p:attrName>
                                            </p:attrNameLst>
                                          </p:cBhvr>
                                          <p:to>
                                            <p:strVal val="0.5"/>
                                          </p:to>
                                        </p:set>
                                        <p:animEffect filter="image" prLst="opacity: 0.5">
                                          <p:cBhvr rctx="IE">
                                            <p:cTn id="61" dur="indefinite"/>
                                            <p:tgtEl>
                                              <p:spTgt spid="73"/>
                                            </p:tgtEl>
                                          </p:cBhvr>
                                        </p:animEffect>
                                      </p:childTnLst>
                                    </p:cTn>
                                  </p:par>
                                  <p:par>
                                    <p:cTn id="62" presetID="9" presetClass="emph" presetSubtype="0" nodeType="withEffect">
                                      <p:stCondLst>
                                        <p:cond delay="0"/>
                                      </p:stCondLst>
                                      <p:childTnLst>
                                        <p:set>
                                          <p:cBhvr>
                                            <p:cTn id="63" dur="indefinite"/>
                                            <p:tgtEl>
                                              <p:spTgt spid="79"/>
                                            </p:tgtEl>
                                            <p:attrNameLst>
                                              <p:attrName>style.opacity</p:attrName>
                                            </p:attrNameLst>
                                          </p:cBhvr>
                                          <p:to>
                                            <p:strVal val="0.5"/>
                                          </p:to>
                                        </p:set>
                                        <p:animEffect filter="image" prLst="opacity: 0.5">
                                          <p:cBhvr rctx="IE">
                                            <p:cTn id="64" dur="indefinite"/>
                                            <p:tgtEl>
                                              <p:spTgt spid="79"/>
                                            </p:tgtEl>
                                          </p:cBhvr>
                                        </p:animEffect>
                                      </p:childTnLst>
                                    </p:cTn>
                                  </p:par>
                                  <p:par>
                                    <p:cTn id="65" presetID="9" presetClass="emph" presetSubtype="0" nodeType="withEffect">
                                      <p:stCondLst>
                                        <p:cond delay="0"/>
                                      </p:stCondLst>
                                      <p:childTnLst>
                                        <p:set>
                                          <p:cBhvr>
                                            <p:cTn id="66" dur="indefinite"/>
                                            <p:tgtEl>
                                              <p:spTgt spid="84"/>
                                            </p:tgtEl>
                                            <p:attrNameLst>
                                              <p:attrName>style.opacity</p:attrName>
                                            </p:attrNameLst>
                                          </p:cBhvr>
                                          <p:to>
                                            <p:strVal val="0.5"/>
                                          </p:to>
                                        </p:set>
                                        <p:animEffect filter="image" prLst="opacity: 0.5">
                                          <p:cBhvr rctx="IE">
                                            <p:cTn id="67" dur="indefinite"/>
                                            <p:tgtEl>
                                              <p:spTgt spid="84"/>
                                            </p:tgtEl>
                                          </p:cBhvr>
                                        </p:animEffect>
                                      </p:childTnLst>
                                    </p:cTn>
                                  </p:par>
                                  <p:par>
                                    <p:cTn id="68" presetID="9"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dissolve">
                                          <p:cBhvr>
                                            <p:cTn id="70" dur="500"/>
                                            <p:tgtEl>
                                              <p:spTgt spid="49"/>
                                            </p:tgtEl>
                                          </p:cBhvr>
                                        </p:animEffect>
                                      </p:childTnLst>
                                    </p:cTn>
                                  </p:par>
                                  <p:par>
                                    <p:cTn id="71" presetID="2" presetClass="entr" presetSubtype="2"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1+#ppt_w/2"/>
                                              </p:val>
                                            </p:tav>
                                            <p:tav tm="100000">
                                              <p:val>
                                                <p:strVal val="#ppt_x"/>
                                              </p:val>
                                            </p:tav>
                                          </p:tavLst>
                                        </p:anim>
                                        <p:anim calcmode="lin" valueType="num">
                                          <p:cBhvr additive="base">
                                            <p:cTn id="74" dur="500" fill="hold"/>
                                            <p:tgtEl>
                                              <p:spTgt spid="43"/>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dissolve">
                                          <p:cBhvr>
                                            <p:cTn id="78" dur="500"/>
                                            <p:tgtEl>
                                              <p:spTgt spid="47"/>
                                            </p:tgtEl>
                                          </p:cBhvr>
                                        </p:animEffect>
                                      </p:childTnLst>
                                    </p:cTn>
                                  </p:par>
                                  <p:par>
                                    <p:cTn id="79" presetID="9"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500"/>
                                            <p:tgtEl>
                                              <p:spTgt spid="48"/>
                                            </p:tgtEl>
                                          </p:cBhvr>
                                        </p:animEffect>
                                      </p:childTnLst>
                                    </p:cTn>
                                  </p:par>
                                  <p:par>
                                    <p:cTn id="82" presetID="2" presetClass="entr" presetSubtype="2" fill="hold" nodeType="withEffect" p14:presetBounceEnd="50000">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14:bounceEnd="50000">
                                          <p:cBhvr additive="base">
                                            <p:cTn id="84" dur="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85" dur="500" fill="hold"/>
                                            <p:tgtEl>
                                              <p:spTgt spid="32"/>
                                            </p:tgtEl>
                                            <p:attrNameLst>
                                              <p:attrName>ppt_y</p:attrName>
                                            </p:attrNameLst>
                                          </p:cBhvr>
                                          <p:tavLst>
                                            <p:tav tm="0">
                                              <p:val>
                                                <p:strVal val="#ppt_y"/>
                                              </p:val>
                                            </p:tav>
                                            <p:tav tm="100000">
                                              <p:val>
                                                <p:strVal val="#ppt_y"/>
                                              </p:val>
                                            </p:tav>
                                          </p:tavLst>
                                        </p:anim>
                                      </p:childTnLst>
                                    </p:cTn>
                                  </p:par>
                                </p:childTnLst>
                              </p:cTn>
                            </p:par>
                            <p:par>
                              <p:cTn id="86" fill="hold">
                                <p:stCondLst>
                                  <p:cond delay="1000"/>
                                </p:stCondLst>
                                <p:childTnLst>
                                  <p:par>
                                    <p:cTn id="87" presetID="2" presetClass="entr" presetSubtype="2" fill="hold" nodeType="afterEffect" p14:presetBounceEnd="50000">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14:bounceEnd="50000">
                                          <p:cBhvr additive="base">
                                            <p:cTn id="89"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9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dissolve">
                                          <p:cBhvr>
                                            <p:cTn id="13" dur="500"/>
                                            <p:tgtEl>
                                              <p:spTgt spid="128"/>
                                            </p:tgtEl>
                                          </p:cBhvr>
                                        </p:animEffect>
                                      </p:childTnLst>
                                    </p:cTn>
                                  </p:par>
                                  <p:par>
                                    <p:cTn id="14" presetID="2" presetClass="entr" presetSubtype="2"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1+#ppt_w/2"/>
                                              </p:val>
                                            </p:tav>
                                            <p:tav tm="100000">
                                              <p:val>
                                                <p:strVal val="#ppt_x"/>
                                              </p:val>
                                            </p:tav>
                                          </p:tavLst>
                                        </p:anim>
                                        <p:anim calcmode="lin" valueType="num">
                                          <p:cBhvr additive="base">
                                            <p:cTn id="17" dur="500" fill="hold"/>
                                            <p:tgtEl>
                                              <p:spTgt spid="91"/>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par>
                                    <p:cTn id="22" presetID="9" presetClass="entr" presetSubtype="0" fill="hold" nodeType="withEffect">
                                      <p:stCondLst>
                                        <p:cond delay="0"/>
                                      </p:stCondLst>
                                      <p:childTnLst>
                                        <p:set>
                                          <p:cBhvr>
                                            <p:cTn id="23" dur="1" fill="hold">
                                              <p:stCondLst>
                                                <p:cond delay="0"/>
                                              </p:stCondLst>
                                            </p:cTn>
                                            <p:tgtEl>
                                              <p:spTgt spid="31744"/>
                                            </p:tgtEl>
                                            <p:attrNameLst>
                                              <p:attrName>style.visibility</p:attrName>
                                            </p:attrNameLst>
                                          </p:cBhvr>
                                          <p:to>
                                            <p:strVal val="visible"/>
                                          </p:to>
                                        </p:set>
                                        <p:animEffect transition="in" filter="dissolve">
                                          <p:cBhvr>
                                            <p:cTn id="24" dur="500"/>
                                            <p:tgtEl>
                                              <p:spTgt spid="31744"/>
                                            </p:tgtEl>
                                          </p:cBhvr>
                                        </p:animEffect>
                                      </p:childTnLst>
                                    </p:cTn>
                                  </p:par>
                                  <p:par>
                                    <p:cTn id="25" presetID="9" presetClass="entr" presetSubtype="0" fill="hold" nodeType="withEffect">
                                      <p:stCondLst>
                                        <p:cond delay="0"/>
                                      </p:stCondLst>
                                      <p:childTnLst>
                                        <p:set>
                                          <p:cBhvr>
                                            <p:cTn id="26" dur="1" fill="hold">
                                              <p:stCondLst>
                                                <p:cond delay="0"/>
                                              </p:stCondLst>
                                            </p:cTn>
                                            <p:tgtEl>
                                              <p:spTgt spid="31747"/>
                                            </p:tgtEl>
                                            <p:attrNameLst>
                                              <p:attrName>style.visibility</p:attrName>
                                            </p:attrNameLst>
                                          </p:cBhvr>
                                          <p:to>
                                            <p:strVal val="visible"/>
                                          </p:to>
                                        </p:set>
                                        <p:animEffect transition="in" filter="dissolve">
                                          <p:cBhvr>
                                            <p:cTn id="27" dur="500"/>
                                            <p:tgtEl>
                                              <p:spTgt spid="31747"/>
                                            </p:tgtEl>
                                          </p:cBhvr>
                                        </p:animEffect>
                                      </p:childTnLst>
                                    </p:cTn>
                                  </p:par>
                                  <p:par>
                                    <p:cTn id="28" presetID="2" presetClass="entr" presetSubtype="2"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 calcmode="lin" valueType="num">
                                          <p:cBhvr additive="base">
                                            <p:cTn id="30" dur="500" fill="hold"/>
                                            <p:tgtEl>
                                              <p:spTgt spid="73"/>
                                            </p:tgtEl>
                                            <p:attrNameLst>
                                              <p:attrName>ppt_x</p:attrName>
                                            </p:attrNameLst>
                                          </p:cBhvr>
                                          <p:tavLst>
                                            <p:tav tm="0">
                                              <p:val>
                                                <p:strVal val="1+#ppt_w/2"/>
                                              </p:val>
                                            </p:tav>
                                            <p:tav tm="100000">
                                              <p:val>
                                                <p:strVal val="#ppt_x"/>
                                              </p:val>
                                            </p:tav>
                                          </p:tavLst>
                                        </p:anim>
                                        <p:anim calcmode="lin" valueType="num">
                                          <p:cBhvr additive="base">
                                            <p:cTn id="31" dur="500" fill="hold"/>
                                            <p:tgtEl>
                                              <p:spTgt spid="73"/>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2" fill="hold" nodeType="after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1+#ppt_w/2"/>
                                              </p:val>
                                            </p:tav>
                                            <p:tav tm="100000">
                                              <p:val>
                                                <p:strVal val="#ppt_x"/>
                                              </p:val>
                                            </p:tav>
                                          </p:tavLst>
                                        </p:anim>
                                        <p:anim calcmode="lin" valueType="num">
                                          <p:cBhvr additive="base">
                                            <p:cTn id="36" dur="500" fill="hold"/>
                                            <p:tgtEl>
                                              <p:spTgt spid="79"/>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2"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additive="base">
                                            <p:cTn id="40" dur="500" fill="hold"/>
                                            <p:tgtEl>
                                              <p:spTgt spid="84"/>
                                            </p:tgtEl>
                                            <p:attrNameLst>
                                              <p:attrName>ppt_x</p:attrName>
                                            </p:attrNameLst>
                                          </p:cBhvr>
                                          <p:tavLst>
                                            <p:tav tm="0">
                                              <p:val>
                                                <p:strVal val="1+#ppt_w/2"/>
                                              </p:val>
                                            </p:tav>
                                            <p:tav tm="100000">
                                              <p:val>
                                                <p:strVal val="#ppt_x"/>
                                              </p:val>
                                            </p:tav>
                                          </p:tavLst>
                                        </p:anim>
                                        <p:anim calcmode="lin" valueType="num">
                                          <p:cBhvr additive="base">
                                            <p:cTn id="41"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28"/>
                                            </p:tgtEl>
                                          </p:cBhvr>
                                        </p:animEffect>
                                        <p:set>
                                          <p:cBhvr>
                                            <p:cTn id="46" dur="1" fill="hold">
                                              <p:stCondLst>
                                                <p:cond delay="499"/>
                                              </p:stCondLst>
                                            </p:cTn>
                                            <p:tgtEl>
                                              <p:spTgt spid="128"/>
                                            </p:tgtEl>
                                            <p:attrNameLst>
                                              <p:attrName>style.visibility</p:attrName>
                                            </p:attrNameLst>
                                          </p:cBhvr>
                                          <p:to>
                                            <p:strVal val="hidden"/>
                                          </p:to>
                                        </p:set>
                                      </p:childTnLst>
                                    </p:cTn>
                                  </p:par>
                                  <p:par>
                                    <p:cTn id="47" presetID="9" presetClass="emph" presetSubtype="0" nodeType="withEffect">
                                      <p:stCondLst>
                                        <p:cond delay="0"/>
                                      </p:stCondLst>
                                      <p:childTnLst>
                                        <p:set>
                                          <p:cBhvr>
                                            <p:cTn id="48" dur="indefinite"/>
                                            <p:tgtEl>
                                              <p:spTgt spid="91"/>
                                            </p:tgtEl>
                                            <p:attrNameLst>
                                              <p:attrName>style.opacity</p:attrName>
                                            </p:attrNameLst>
                                          </p:cBhvr>
                                          <p:to>
                                            <p:strVal val="0.5"/>
                                          </p:to>
                                        </p:set>
                                        <p:animEffect filter="image" prLst="opacity: 0.5">
                                          <p:cBhvr rctx="IE">
                                            <p:cTn id="49" dur="indefinite"/>
                                            <p:tgtEl>
                                              <p:spTgt spid="91"/>
                                            </p:tgtEl>
                                          </p:cBhvr>
                                        </p:animEffect>
                                      </p:childTnLst>
                                    </p:cTn>
                                  </p:par>
                                  <p:par>
                                    <p:cTn id="50" presetID="9" presetClass="emph" presetSubtype="0" nodeType="withEffect">
                                      <p:stCondLst>
                                        <p:cond delay="0"/>
                                      </p:stCondLst>
                                      <p:childTnLst>
                                        <p:set>
                                          <p:cBhvr>
                                            <p:cTn id="51" dur="indefinite"/>
                                            <p:tgtEl>
                                              <p:spTgt spid="94"/>
                                            </p:tgtEl>
                                            <p:attrNameLst>
                                              <p:attrName>style.opacity</p:attrName>
                                            </p:attrNameLst>
                                          </p:cBhvr>
                                          <p:to>
                                            <p:strVal val="0.5"/>
                                          </p:to>
                                        </p:set>
                                        <p:animEffect filter="image" prLst="opacity: 0.5">
                                          <p:cBhvr rctx="IE">
                                            <p:cTn id="52" dur="indefinite"/>
                                            <p:tgtEl>
                                              <p:spTgt spid="94"/>
                                            </p:tgtEl>
                                          </p:cBhvr>
                                        </p:animEffect>
                                      </p:childTnLst>
                                    </p:cTn>
                                  </p:par>
                                  <p:par>
                                    <p:cTn id="53" presetID="9" presetClass="emph" presetSubtype="0" nodeType="withEffect">
                                      <p:stCondLst>
                                        <p:cond delay="0"/>
                                      </p:stCondLst>
                                      <p:childTnLst>
                                        <p:set>
                                          <p:cBhvr>
                                            <p:cTn id="54" dur="indefinite"/>
                                            <p:tgtEl>
                                              <p:spTgt spid="31744"/>
                                            </p:tgtEl>
                                            <p:attrNameLst>
                                              <p:attrName>style.opacity</p:attrName>
                                            </p:attrNameLst>
                                          </p:cBhvr>
                                          <p:to>
                                            <p:strVal val="0.5"/>
                                          </p:to>
                                        </p:set>
                                        <p:animEffect filter="image" prLst="opacity: 0.5">
                                          <p:cBhvr rctx="IE">
                                            <p:cTn id="55" dur="indefinite"/>
                                            <p:tgtEl>
                                              <p:spTgt spid="31744"/>
                                            </p:tgtEl>
                                          </p:cBhvr>
                                        </p:animEffect>
                                      </p:childTnLst>
                                    </p:cTn>
                                  </p:par>
                                  <p:par>
                                    <p:cTn id="56" presetID="9" presetClass="emph" presetSubtype="0" nodeType="withEffect">
                                      <p:stCondLst>
                                        <p:cond delay="0"/>
                                      </p:stCondLst>
                                      <p:childTnLst>
                                        <p:set>
                                          <p:cBhvr>
                                            <p:cTn id="57" dur="indefinite"/>
                                            <p:tgtEl>
                                              <p:spTgt spid="31747"/>
                                            </p:tgtEl>
                                            <p:attrNameLst>
                                              <p:attrName>style.opacity</p:attrName>
                                            </p:attrNameLst>
                                          </p:cBhvr>
                                          <p:to>
                                            <p:strVal val="0.5"/>
                                          </p:to>
                                        </p:set>
                                        <p:animEffect filter="image" prLst="opacity: 0.5">
                                          <p:cBhvr rctx="IE">
                                            <p:cTn id="58" dur="indefinite"/>
                                            <p:tgtEl>
                                              <p:spTgt spid="31747"/>
                                            </p:tgtEl>
                                          </p:cBhvr>
                                        </p:animEffect>
                                      </p:childTnLst>
                                    </p:cTn>
                                  </p:par>
                                  <p:par>
                                    <p:cTn id="59" presetID="9" presetClass="emph" presetSubtype="0" nodeType="withEffect">
                                      <p:stCondLst>
                                        <p:cond delay="0"/>
                                      </p:stCondLst>
                                      <p:childTnLst>
                                        <p:set>
                                          <p:cBhvr>
                                            <p:cTn id="60" dur="indefinite"/>
                                            <p:tgtEl>
                                              <p:spTgt spid="73"/>
                                            </p:tgtEl>
                                            <p:attrNameLst>
                                              <p:attrName>style.opacity</p:attrName>
                                            </p:attrNameLst>
                                          </p:cBhvr>
                                          <p:to>
                                            <p:strVal val="0.5"/>
                                          </p:to>
                                        </p:set>
                                        <p:animEffect filter="image" prLst="opacity: 0.5">
                                          <p:cBhvr rctx="IE">
                                            <p:cTn id="61" dur="indefinite"/>
                                            <p:tgtEl>
                                              <p:spTgt spid="73"/>
                                            </p:tgtEl>
                                          </p:cBhvr>
                                        </p:animEffect>
                                      </p:childTnLst>
                                    </p:cTn>
                                  </p:par>
                                  <p:par>
                                    <p:cTn id="62" presetID="9" presetClass="emph" presetSubtype="0" nodeType="withEffect">
                                      <p:stCondLst>
                                        <p:cond delay="0"/>
                                      </p:stCondLst>
                                      <p:childTnLst>
                                        <p:set>
                                          <p:cBhvr>
                                            <p:cTn id="63" dur="indefinite"/>
                                            <p:tgtEl>
                                              <p:spTgt spid="79"/>
                                            </p:tgtEl>
                                            <p:attrNameLst>
                                              <p:attrName>style.opacity</p:attrName>
                                            </p:attrNameLst>
                                          </p:cBhvr>
                                          <p:to>
                                            <p:strVal val="0.5"/>
                                          </p:to>
                                        </p:set>
                                        <p:animEffect filter="image" prLst="opacity: 0.5">
                                          <p:cBhvr rctx="IE">
                                            <p:cTn id="64" dur="indefinite"/>
                                            <p:tgtEl>
                                              <p:spTgt spid="79"/>
                                            </p:tgtEl>
                                          </p:cBhvr>
                                        </p:animEffect>
                                      </p:childTnLst>
                                    </p:cTn>
                                  </p:par>
                                  <p:par>
                                    <p:cTn id="65" presetID="9" presetClass="emph" presetSubtype="0" nodeType="withEffect">
                                      <p:stCondLst>
                                        <p:cond delay="0"/>
                                      </p:stCondLst>
                                      <p:childTnLst>
                                        <p:set>
                                          <p:cBhvr>
                                            <p:cTn id="66" dur="indefinite"/>
                                            <p:tgtEl>
                                              <p:spTgt spid="84"/>
                                            </p:tgtEl>
                                            <p:attrNameLst>
                                              <p:attrName>style.opacity</p:attrName>
                                            </p:attrNameLst>
                                          </p:cBhvr>
                                          <p:to>
                                            <p:strVal val="0.5"/>
                                          </p:to>
                                        </p:set>
                                        <p:animEffect filter="image" prLst="opacity: 0.5">
                                          <p:cBhvr rctx="IE">
                                            <p:cTn id="67" dur="indefinite"/>
                                            <p:tgtEl>
                                              <p:spTgt spid="84"/>
                                            </p:tgtEl>
                                          </p:cBhvr>
                                        </p:animEffect>
                                      </p:childTnLst>
                                    </p:cTn>
                                  </p:par>
                                  <p:par>
                                    <p:cTn id="68" presetID="9"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dissolve">
                                          <p:cBhvr>
                                            <p:cTn id="70" dur="500"/>
                                            <p:tgtEl>
                                              <p:spTgt spid="49"/>
                                            </p:tgtEl>
                                          </p:cBhvr>
                                        </p:animEffect>
                                      </p:childTnLst>
                                    </p:cTn>
                                  </p:par>
                                  <p:par>
                                    <p:cTn id="71" presetID="2" presetClass="entr" presetSubtype="2"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1+#ppt_w/2"/>
                                              </p:val>
                                            </p:tav>
                                            <p:tav tm="100000">
                                              <p:val>
                                                <p:strVal val="#ppt_x"/>
                                              </p:val>
                                            </p:tav>
                                          </p:tavLst>
                                        </p:anim>
                                        <p:anim calcmode="lin" valueType="num">
                                          <p:cBhvr additive="base">
                                            <p:cTn id="74" dur="500" fill="hold"/>
                                            <p:tgtEl>
                                              <p:spTgt spid="43"/>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dissolve">
                                          <p:cBhvr>
                                            <p:cTn id="78" dur="500"/>
                                            <p:tgtEl>
                                              <p:spTgt spid="47"/>
                                            </p:tgtEl>
                                          </p:cBhvr>
                                        </p:animEffect>
                                      </p:childTnLst>
                                    </p:cTn>
                                  </p:par>
                                  <p:par>
                                    <p:cTn id="79" presetID="9"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500"/>
                                            <p:tgtEl>
                                              <p:spTgt spid="48"/>
                                            </p:tgtEl>
                                          </p:cBhvr>
                                        </p:animEffect>
                                      </p:childTnLst>
                                    </p:cTn>
                                  </p:par>
                                  <p:par>
                                    <p:cTn id="82" presetID="2" presetClass="entr" presetSubtype="2"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additive="base">
                                            <p:cTn id="84" dur="500" fill="hold"/>
                                            <p:tgtEl>
                                              <p:spTgt spid="32"/>
                                            </p:tgtEl>
                                            <p:attrNameLst>
                                              <p:attrName>ppt_x</p:attrName>
                                            </p:attrNameLst>
                                          </p:cBhvr>
                                          <p:tavLst>
                                            <p:tav tm="0">
                                              <p:val>
                                                <p:strVal val="1+#ppt_w/2"/>
                                              </p:val>
                                            </p:tav>
                                            <p:tav tm="100000">
                                              <p:val>
                                                <p:strVal val="#ppt_x"/>
                                              </p:val>
                                            </p:tav>
                                          </p:tavLst>
                                        </p:anim>
                                        <p:anim calcmode="lin" valueType="num">
                                          <p:cBhvr additive="base">
                                            <p:cTn id="85" dur="500" fill="hold"/>
                                            <p:tgtEl>
                                              <p:spTgt spid="32"/>
                                            </p:tgtEl>
                                            <p:attrNameLst>
                                              <p:attrName>ppt_y</p:attrName>
                                            </p:attrNameLst>
                                          </p:cBhvr>
                                          <p:tavLst>
                                            <p:tav tm="0">
                                              <p:val>
                                                <p:strVal val="#ppt_y"/>
                                              </p:val>
                                            </p:tav>
                                            <p:tav tm="100000">
                                              <p:val>
                                                <p:strVal val="#ppt_y"/>
                                              </p:val>
                                            </p:tav>
                                          </p:tavLst>
                                        </p:anim>
                                      </p:childTnLst>
                                    </p:cTn>
                                  </p:par>
                                </p:childTnLst>
                              </p:cTn>
                            </p:par>
                            <p:par>
                              <p:cTn id="86" fill="hold">
                                <p:stCondLst>
                                  <p:cond delay="1000"/>
                                </p:stCondLst>
                                <p:childTnLst>
                                  <p:par>
                                    <p:cTn id="87" presetID="2" presetClass="entr" presetSubtype="2"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1+#ppt_w/2"/>
                                              </p:val>
                                            </p:tav>
                                            <p:tav tm="100000">
                                              <p:val>
                                                <p:strVal val="#ppt_x"/>
                                              </p:val>
                                            </p:tav>
                                          </p:tavLst>
                                        </p:anim>
                                        <p:anim calcmode="lin" valueType="num">
                                          <p:cBhvr additive="base">
                                            <p:cTn id="9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3"/>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Extension Anatomy</a:t>
            </a:r>
          </a:p>
        </p:txBody>
      </p:sp>
      <p:sp>
        <p:nvSpPr>
          <p:cNvPr id="22" name="Freeform 21"/>
          <p:cNvSpPr/>
          <p:nvPr/>
        </p:nvSpPr>
        <p:spPr bwMode="auto">
          <a:xfrm>
            <a:off x="152400" y="999067"/>
            <a:ext cx="0" cy="4724400"/>
          </a:xfrm>
          <a:custGeom>
            <a:avLst/>
            <a:gdLst>
              <a:gd name="connsiteX0" fmla="*/ 0 w 0"/>
              <a:gd name="connsiteY0" fmla="*/ 0 h 4724400"/>
              <a:gd name="connsiteX1" fmla="*/ 0 w 0"/>
              <a:gd name="connsiteY1" fmla="*/ 4470400 h 4724400"/>
              <a:gd name="connsiteX2" fmla="*/ 0 w 0"/>
              <a:gd name="connsiteY2" fmla="*/ 4724400 h 4724400"/>
            </a:gdLst>
            <a:ahLst/>
            <a:cxnLst>
              <a:cxn ang="0">
                <a:pos x="connsiteX0" y="connsiteY0"/>
              </a:cxn>
              <a:cxn ang="0">
                <a:pos x="connsiteX1" y="connsiteY1"/>
              </a:cxn>
              <a:cxn ang="0">
                <a:pos x="connsiteX2" y="connsiteY2"/>
              </a:cxn>
            </a:cxnLst>
            <a:rect l="l" t="t" r="r" b="b"/>
            <a:pathLst>
              <a:path h="4724400">
                <a:moveTo>
                  <a:pt x="0" y="0"/>
                </a:moveTo>
                <a:lnTo>
                  <a:pt x="0" y="4470400"/>
                </a:lnTo>
                <a:lnTo>
                  <a:pt x="0" y="4724400"/>
                </a:lnTo>
              </a:path>
            </a:pathLst>
          </a:custGeom>
          <a:noFill/>
          <a:ln w="3175" cap="flat" cmpd="sng" algn="ctr">
            <a:noFill/>
            <a:prstDash val="solid"/>
            <a:round/>
            <a:headEnd type="none" w="med" len="med"/>
            <a:tailEnd type="none" w="med" len="med"/>
          </a:ln>
          <a:effectLst/>
        </p:spPr>
        <p:txBody>
          <a:bodyPr rtlCol="0" anchor="ctr"/>
          <a:lstStyle/>
          <a:p>
            <a:pPr algn="ctr"/>
            <a:endParaRPr lang="en-US"/>
          </a:p>
        </p:txBody>
      </p:sp>
      <p:sp>
        <p:nvSpPr>
          <p:cNvPr id="63" name="Rectangle 2"/>
          <p:cNvSpPr>
            <a:spLocks noChangeArrowheads="1"/>
          </p:cNvSpPr>
          <p:nvPr/>
        </p:nvSpPr>
        <p:spPr bwMode="auto">
          <a:xfrm>
            <a:off x="251520" y="1124744"/>
            <a:ext cx="814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lang="en-US" altLang="en-US" sz="2400" dirty="0">
                <a:solidFill>
                  <a:srgbClr val="322D28"/>
                </a:solidFill>
                <a:latin typeface="Roboto Light" charset="0"/>
              </a:rPr>
              <a:t>Extension scaffolding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892" y="2304411"/>
            <a:ext cx="4474446" cy="3404857"/>
          </a:xfrm>
          <a:prstGeom prst="rect">
            <a:avLst/>
          </a:prstGeom>
        </p:spPr>
      </p:pic>
      <p:sp>
        <p:nvSpPr>
          <p:cNvPr id="5" name="TextBox 4"/>
          <p:cNvSpPr txBox="1"/>
          <p:nvPr/>
        </p:nvSpPr>
        <p:spPr>
          <a:xfrm>
            <a:off x="285799" y="2696733"/>
            <a:ext cx="3710756" cy="2585323"/>
          </a:xfrm>
          <a:prstGeom prst="rect">
            <a:avLst/>
          </a:prstGeom>
          <a:noFill/>
        </p:spPr>
        <p:txBody>
          <a:bodyPr wrap="square" rtlCol="0">
            <a:spAutoFit/>
          </a:bodyPr>
          <a:lstStyle/>
          <a:p>
            <a:pPr marL="285750" indent="-285750">
              <a:buFont typeface="Arial" charset="0"/>
              <a:buChar char="•"/>
            </a:pPr>
            <a:r>
              <a:rPr lang="en-US" dirty="0">
                <a:latin typeface="Roboto Light"/>
                <a:cs typeface="Roboto Light"/>
              </a:rPr>
              <a:t>Presentation</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Styles</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Behavior</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Definition</a:t>
            </a:r>
          </a:p>
          <a:p>
            <a:pPr marL="285750" indent="-285750">
              <a:buFont typeface="Arial" charset="0"/>
              <a:buChar char="•"/>
            </a:pPr>
            <a:endParaRPr lang="en-US" dirty="0">
              <a:latin typeface="Roboto Light"/>
              <a:cs typeface="Roboto Light"/>
            </a:endParaRPr>
          </a:p>
          <a:p>
            <a:pPr marL="285750" indent="-285750">
              <a:buFont typeface="Arial" charset="0"/>
              <a:buChar char="•"/>
            </a:pPr>
            <a:r>
              <a:rPr lang="en-US" dirty="0">
                <a:latin typeface="Roboto Light"/>
                <a:cs typeface="Roboto Light"/>
              </a:rPr>
              <a:t>Assets</a:t>
            </a:r>
          </a:p>
        </p:txBody>
      </p:sp>
    </p:spTree>
    <p:custDataLst>
      <p:tags r:id="rId1"/>
    </p:custDataLst>
    <p:extLst>
      <p:ext uri="{BB962C8B-B14F-4D97-AF65-F5344CB8AC3E}">
        <p14:creationId xmlns:p14="http://schemas.microsoft.com/office/powerpoint/2010/main" val="96381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7</a:t>
            </a:fld>
            <a:endParaRPr lang="en-US" dirty="0"/>
          </a:p>
        </p:txBody>
      </p:sp>
      <p:sp>
        <p:nvSpPr>
          <p:cNvPr id="5" name="Text Placeholder 4"/>
          <p:cNvSpPr>
            <a:spLocks noGrp="1"/>
          </p:cNvSpPr>
          <p:nvPr>
            <p:ph type="body" sz="quarter" idx="13"/>
          </p:nvPr>
        </p:nvSpPr>
        <p:spPr/>
        <p:txBody>
          <a:bodyPr/>
          <a:lstStyle/>
          <a:p>
            <a:r>
              <a:rPr lang="en-US" dirty="0"/>
              <a:t>Demo: Switch Extensions</a:t>
            </a:r>
          </a:p>
        </p:txBody>
      </p:sp>
      <p:sp>
        <p:nvSpPr>
          <p:cNvPr id="6" name="Content Placeholder 5"/>
          <p:cNvSpPr>
            <a:spLocks noGrp="1"/>
          </p:cNvSpPr>
          <p:nvPr>
            <p:ph sz="quarter" idx="16"/>
          </p:nvPr>
        </p:nvSpPr>
        <p:spPr>
          <a:xfrm>
            <a:off x="356400" y="1119602"/>
            <a:ext cx="7230576" cy="5470525"/>
          </a:xfrm>
        </p:spPr>
        <p:txBody>
          <a:bodyPr/>
          <a:lstStyle/>
          <a:p>
            <a:pPr>
              <a:lnSpc>
                <a:spcPct val="150000"/>
              </a:lnSpc>
            </a:pPr>
            <a:r>
              <a:rPr lang="en-US" sz="2400" dirty="0"/>
              <a:t>Let’s look at how flexible widgets are by switching their extension. </a:t>
            </a:r>
          </a:p>
          <a:p>
            <a:pPr>
              <a:lnSpc>
                <a:spcPct val="150000"/>
              </a:lnSpc>
            </a:pPr>
            <a:endParaRPr lang="en-US" sz="2400" dirty="0"/>
          </a:p>
        </p:txBody>
      </p:sp>
    </p:spTree>
    <p:custDataLst>
      <p:tags r:id="rId1"/>
    </p:custDataLst>
    <p:extLst>
      <p:ext uri="{BB962C8B-B14F-4D97-AF65-F5344CB8AC3E}">
        <p14:creationId xmlns:p14="http://schemas.microsoft.com/office/powerpoint/2010/main" val="3175189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Placeholder 8"/>
          <p:cNvSpPr>
            <a:spLocks noGrp="1"/>
          </p:cNvSpPr>
          <p:nvPr>
            <p:ph type="body" sz="quarter" idx="13"/>
          </p:nvPr>
        </p:nvSpPr>
        <p:spPr bwMode="auto">
          <a:xfrm>
            <a:off x="2627313" y="182563"/>
            <a:ext cx="6262687" cy="36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dirty="0">
                <a:latin typeface="Roboto Light" charset="0"/>
                <a:ea typeface="ＭＳ Ｐゴシック" charset="-128"/>
              </a:rPr>
              <a:t>Exercise</a:t>
            </a:r>
          </a:p>
        </p:txBody>
      </p:sp>
      <p:grpSp>
        <p:nvGrpSpPr>
          <p:cNvPr id="8" name="Group 7"/>
          <p:cNvGrpSpPr/>
          <p:nvPr/>
        </p:nvGrpSpPr>
        <p:grpSpPr>
          <a:xfrm>
            <a:off x="251520" y="1124744"/>
            <a:ext cx="8686993" cy="2888358"/>
            <a:chOff x="467544" y="1868632"/>
            <a:chExt cx="8686993" cy="2605118"/>
          </a:xfrm>
        </p:grpSpPr>
        <p:sp>
          <p:nvSpPr>
            <p:cNvPr id="9" name="TextBox 8"/>
            <p:cNvSpPr txBox="1"/>
            <p:nvPr/>
          </p:nvSpPr>
          <p:spPr>
            <a:xfrm>
              <a:off x="467544" y="2516704"/>
              <a:ext cx="8686993" cy="1957046"/>
            </a:xfrm>
            <a:prstGeom prst="rect">
              <a:avLst/>
            </a:prstGeom>
            <a:noFill/>
          </p:spPr>
          <p:txBody>
            <a:bodyPr wrap="none" rtlCol="0">
              <a:spAutoFit/>
            </a:bodyPr>
            <a:lstStyle/>
            <a:p>
              <a:pPr>
                <a:lnSpc>
                  <a:spcPct val="150000"/>
                </a:lnSpc>
              </a:pPr>
              <a:r>
                <a:rPr lang="en-US" dirty="0">
                  <a:latin typeface="Roboto Light"/>
                  <a:cs typeface="Roboto Light"/>
                </a:rPr>
                <a:t>Create a tile view for the Contact Manager Widget by generating a custom extension.</a:t>
              </a:r>
            </a:p>
            <a:p>
              <a:pPr>
                <a:lnSpc>
                  <a:spcPct val="150000"/>
                </a:lnSpc>
              </a:pPr>
              <a:endParaRPr lang="en-US" dirty="0">
                <a:latin typeface="Roboto Light"/>
                <a:cs typeface="Roboto Light"/>
              </a:endParaRPr>
            </a:p>
            <a:p>
              <a:pPr marL="342900" indent="-342900">
                <a:lnSpc>
                  <a:spcPct val="150000"/>
                </a:lnSpc>
                <a:buAutoNum type="arabicParenR"/>
              </a:pPr>
              <a:r>
                <a:rPr lang="en-US" dirty="0">
                  <a:latin typeface="Roboto Light"/>
                  <a:cs typeface="Roboto Light"/>
                </a:rPr>
                <a:t>Use the UI Component </a:t>
              </a:r>
              <a:r>
                <a:rPr lang="en-US" b="1" dirty="0">
                  <a:latin typeface="Roboto Light"/>
                  <a:cs typeface="Roboto Light"/>
                </a:rPr>
                <a:t>“</a:t>
              </a:r>
              <a:r>
                <a:rPr lang="en-US" b="1" dirty="0" err="1">
                  <a:latin typeface="Roboto Light"/>
                  <a:cs typeface="Roboto Light"/>
                </a:rPr>
                <a:t>ui</a:t>
              </a:r>
              <a:r>
                <a:rPr lang="en-US" b="1" dirty="0">
                  <a:latin typeface="Roboto Light"/>
                  <a:cs typeface="Roboto Light"/>
                </a:rPr>
                <a:t>-bb-avatar”</a:t>
              </a:r>
              <a:r>
                <a:rPr lang="en-US" dirty="0">
                  <a:latin typeface="Roboto Light"/>
                  <a:cs typeface="Roboto Light"/>
                </a:rPr>
                <a:t> for the tile view</a:t>
              </a:r>
              <a:br>
                <a:rPr lang="en-US" dirty="0">
                  <a:latin typeface="Roboto Light"/>
                  <a:cs typeface="Roboto Light"/>
                </a:rPr>
              </a:br>
              <a:endParaRPr lang="en-US" dirty="0">
                <a:latin typeface="Roboto Light"/>
                <a:cs typeface="Roboto Light"/>
              </a:endParaRPr>
            </a:p>
            <a:p>
              <a:pPr marL="342900" indent="-342900">
                <a:lnSpc>
                  <a:spcPct val="150000"/>
                </a:lnSpc>
                <a:buAutoNum type="arabicParenR"/>
              </a:pPr>
              <a:r>
                <a:rPr lang="en-US" dirty="0">
                  <a:latin typeface="Roboto Light"/>
                  <a:cs typeface="Roboto Light"/>
                </a:rPr>
                <a:t>Customize Widget Styles</a:t>
              </a:r>
            </a:p>
          </p:txBody>
        </p:sp>
        <p:sp>
          <p:nvSpPr>
            <p:cNvPr id="10" name="TextBox 9"/>
            <p:cNvSpPr txBox="1"/>
            <p:nvPr/>
          </p:nvSpPr>
          <p:spPr>
            <a:xfrm>
              <a:off x="467544" y="1868632"/>
              <a:ext cx="1313180" cy="416393"/>
            </a:xfrm>
            <a:prstGeom prst="rect">
              <a:avLst/>
            </a:prstGeom>
            <a:noFill/>
          </p:spPr>
          <p:txBody>
            <a:bodyPr wrap="none" rtlCol="0">
              <a:spAutoFit/>
            </a:bodyPr>
            <a:lstStyle/>
            <a:p>
              <a:r>
                <a:rPr lang="en-US" sz="2400" dirty="0">
                  <a:latin typeface="Roboto Light"/>
                  <a:cs typeface="Roboto Light"/>
                </a:rPr>
                <a:t>Exercise</a:t>
              </a:r>
            </a:p>
          </p:txBody>
        </p:sp>
      </p:grpSp>
    </p:spTree>
    <p:custDataLst>
      <p:tags r:id="rId1"/>
    </p:custDataLst>
    <p:extLst>
      <p:ext uri="{BB962C8B-B14F-4D97-AF65-F5344CB8AC3E}">
        <p14:creationId xmlns:p14="http://schemas.microsoft.com/office/powerpoint/2010/main" val="62368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33375" y="4124325"/>
            <a:ext cx="8535988" cy="655638"/>
          </a:xfrm>
        </p:spPr>
        <p:txBody>
          <a:bodyPr/>
          <a:lstStyle/>
          <a:p>
            <a:pPr eaLnBrk="1" hangingPunct="1">
              <a:defRPr/>
            </a:pPr>
            <a:r>
              <a:rPr lang="en-US" dirty="0"/>
              <a:t>Extending Widget Functionality</a:t>
            </a:r>
          </a:p>
        </p:txBody>
      </p:sp>
      <p:sp>
        <p:nvSpPr>
          <p:cNvPr id="7" name="Text Placeholder 6"/>
          <p:cNvSpPr>
            <a:spLocks noGrp="1"/>
          </p:cNvSpPr>
          <p:nvPr>
            <p:ph type="body" sz="quarter" idx="12"/>
          </p:nvPr>
        </p:nvSpPr>
        <p:spPr>
          <a:xfrm>
            <a:off x="333375" y="4838700"/>
            <a:ext cx="8534400" cy="420688"/>
          </a:xfrm>
        </p:spPr>
        <p:txBody>
          <a:bodyPr/>
          <a:lstStyle/>
          <a:p>
            <a:pPr eaLnBrk="1" hangingPunct="1">
              <a:defRPr/>
            </a:pPr>
            <a:r>
              <a:rPr lang="en-US" dirty="0"/>
              <a:t>Understanding Extensions</a:t>
            </a:r>
          </a:p>
        </p:txBody>
      </p:sp>
    </p:spTree>
    <p:custDataLst>
      <p:tags r:id="rId1"/>
    </p:custDataLst>
    <p:extLst>
      <p:ext uri="{BB962C8B-B14F-4D97-AF65-F5344CB8AC3E}">
        <p14:creationId xmlns:p14="http://schemas.microsoft.com/office/powerpoint/2010/main" val="14026125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1">
      <a:dk1>
        <a:srgbClr val="322D28"/>
      </a:dk1>
      <a:lt1>
        <a:srgbClr val="FFFFFF"/>
      </a:lt1>
      <a:dk2>
        <a:srgbClr val="322D28"/>
      </a:dk2>
      <a:lt2>
        <a:srgbClr val="FFFFFF"/>
      </a:lt2>
      <a:accent1>
        <a:srgbClr val="B20D19"/>
      </a:accent1>
      <a:accent2>
        <a:srgbClr val="E46814"/>
      </a:accent2>
      <a:accent3>
        <a:srgbClr val="F8AF17"/>
      </a:accent3>
      <a:accent4>
        <a:srgbClr val="5F8722"/>
      </a:accent4>
      <a:accent5>
        <a:srgbClr val="146D9B"/>
      </a:accent5>
      <a:accent6>
        <a:srgbClr val="2735A5"/>
      </a:accent6>
      <a:hlink>
        <a:srgbClr val="857765"/>
      </a:hlink>
      <a:folHlink>
        <a:srgbClr val="85776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18844</TotalTime>
  <Words>2354</Words>
  <Application>Microsoft Macintosh PowerPoint</Application>
  <PresentationFormat>On-screen Show (4:3)</PresentationFormat>
  <Paragraphs>362</Paragraphs>
  <Slides>33</Slides>
  <Notes>33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.AppleSystemUIFont</vt:lpstr>
      <vt:lpstr>Arial</vt:lpstr>
      <vt:lpstr>Calibri</vt:lpstr>
      <vt:lpstr>Courier New</vt:lpstr>
      <vt:lpstr>Helvetica Neue Light</vt:lpstr>
      <vt:lpstr>Monaco</vt:lpstr>
      <vt:lpstr>ＭＳ Ｐゴシック</vt:lpstr>
      <vt:lpstr>Roboto</vt:lpstr>
      <vt:lpstr>Roboto Black</vt:lpstr>
      <vt:lpstr>Roboto Light</vt:lpstr>
      <vt:lpstr>Roboto Medium</vt:lpstr>
      <vt:lpstr>Roboto Regular</vt:lpstr>
      <vt:lpstr>Roboto Thin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BB25</cp:lastModifiedBy>
  <cp:revision>153</cp:revision>
  <dcterms:created xsi:type="dcterms:W3CDTF">2017-02-20T18:32:19Z</dcterms:created>
  <dcterms:modified xsi:type="dcterms:W3CDTF">2017-08-03T00:40:56Z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C58CDB41-7AB6-499A-9970-6440B51A28F5</vt:lpwstr>
  </property>
  <property fmtid="{D5CDD505-2E9C-101B-9397-08002B2CF9AE}" pid="3" name="ArticulatePath">
    <vt:lpwstr>2-Widget-Development-Using-Existing-Widget</vt:lpwstr>
  </property>
</Properties>
</file>